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960D4-464B-D620-0665-90569FF98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4BF72B-494E-EF36-A9B6-701FAD1E4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788F15-D9C6-D0B6-10BA-6B390A72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BE42DE-F2D2-8AFB-0595-59488A96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69EEB8-2B71-FB81-0511-11AD3BBE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27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6CF7C-9114-C019-CDB8-07612975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A7FACB-873A-047F-853D-6424EBDDB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F1BCBF-29CD-B805-7A2A-EC0CCC53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3700F9-8E0D-F03B-370C-EBADD8EF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9DCBB2-3A82-531A-1764-5C0E5E10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13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F37248-51B6-C1A1-31AC-88DA7DE04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DBAC79-5EF9-3A3C-AFB3-D78D5C41E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A1B126-FF58-0D4F-E52A-57083FB8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01B3FB-6676-EAE6-8490-F05202AE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43E73B-6E42-7A56-626C-9850071A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AF96A-44C1-3D52-6C8A-A65060C6B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E429B0-DB11-9086-548F-8A02B0808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353DA6-A153-F3CF-C778-881B91F2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A0F371-AC31-7E55-0164-D3D98699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596D18-1483-6E67-B8C6-CDC6E517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65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91A13-2628-9F92-6DED-5BFE2A75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85118E-C8CB-4257-0346-D578D645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F71FA5-D336-20AF-D3ED-A657A908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D043A1-46B4-FEF7-D1A3-8979FC7B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D44A66-8755-8716-79D6-3FA71407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04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8885D-552A-5F80-63C9-F3390FFE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97C013-B899-F4C1-8DA7-E5B85C0EA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949BA3-E4A0-7FAD-FAFA-EBC12E20C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AC60F-7895-C8CD-741A-DEB18E35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065770-E352-001A-6142-816E5C33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A43F1E-A4A2-3E6B-5650-AB403835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9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CE4DD-A0BF-3D78-A475-68696CAE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AF1F87-3F94-A0AB-7D04-525766920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555DCB-83F9-F5DA-A2A9-EA372CEAE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DA7EE27-AF6E-D597-EC80-39523C056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4AEED27-0AFE-2F90-9BDE-07095D38E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C7348C-0EB1-3F95-6968-C78DA650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A4F1F74-F844-5337-4DAF-8AE7EC78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F40C184-15A0-63EC-5762-7DFFAB5E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0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280F4-660C-3A9F-35A3-09F5ED25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BAF2EA7-0E23-967D-E75E-DDCCFF0F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2D4C1E-1F2F-8730-6620-0F3F668B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28C37D-4A38-9F77-D772-DE243F84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959D397-AF33-2B41-D68E-B6D19122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D425E3-A94C-A6D6-3D51-6BBA4414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465121-81BD-DB55-6A8F-87E0E835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05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F929B-700F-E80D-0E2C-D7B17167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602BD-FD25-C3E7-A137-68D4712FA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32885F-8291-96B2-1C19-A1145815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B22476-754F-9761-E446-11CD16D3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6E1E3A-D068-E2D1-B08A-AC98D21D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72CD67-6A97-B110-8CF7-DF290D0C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0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73EAB-9484-C560-E15A-38B886820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9319E1E-54D3-089F-88A5-DAEA701BD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AE0B12-8672-FD6D-1979-0E4319923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DF87E8-AAB8-14B6-1A63-8B15A62E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66293E-321F-695C-AD03-B91B3F3A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B71DCB-8AEF-E809-2C78-898B0F69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8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308115E-438A-8036-CFA3-929C04D9A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B93F5E-4D6C-0C2E-F81F-C844D208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8BB5C4-EC6D-3D3B-E608-05865081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C9150-923F-49E0-AEDC-7DD34AD9A5C0}" type="datetimeFigureOut">
              <a:rPr lang="nl-NL" smtClean="0"/>
              <a:t>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786CAB-E04A-FFD3-67BE-7B8771F06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2B3825-5ADE-ED75-C3B7-8B17F4505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833A-9FA5-4392-BE14-C05C9A2146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8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FA19B-B84E-3FE4-A331-D66343432B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Invoeren koninginnen na KI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546930-4098-E8F9-2FD4-1C9A4805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" y="6586"/>
            <a:ext cx="4640542" cy="236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860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03438D7-EA9E-2C45-66E7-BCD4F2C1BE66}"/>
              </a:ext>
            </a:extLst>
          </p:cNvPr>
          <p:cNvCxnSpPr>
            <a:cxnSpLocks/>
          </p:cNvCxnSpPr>
          <p:nvPr/>
        </p:nvCxnSpPr>
        <p:spPr>
          <a:xfrm>
            <a:off x="0" y="93287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08C0E43A-E9A7-C22B-F7E7-4E22D36D159A}"/>
              </a:ext>
            </a:extLst>
          </p:cNvPr>
          <p:cNvSpPr txBox="1"/>
          <p:nvPr/>
        </p:nvSpPr>
        <p:spPr>
          <a:xfrm>
            <a:off x="1062182" y="175491"/>
            <a:ext cx="362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Algemeen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812E487-D104-B7F9-8EC6-A3C6078AFFB1}"/>
              </a:ext>
            </a:extLst>
          </p:cNvPr>
          <p:cNvSpPr txBox="1"/>
          <p:nvPr/>
        </p:nvSpPr>
        <p:spPr>
          <a:xfrm>
            <a:off x="1283855" y="1514764"/>
            <a:ext cx="97351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Vooral de moeren met rust laten, geduld oefenen,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Goed op de voervoorraad letten.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Let op dat er niet geroofd wordt.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Als het broed uitloopt is het tijd de koningin in te voeren in een groter volk.</a:t>
            </a:r>
          </a:p>
          <a:p>
            <a:r>
              <a:rPr lang="nl-NL" sz="2400" dirty="0"/>
              <a:t>	(Bij </a:t>
            </a:r>
            <a:r>
              <a:rPr lang="nl-NL" sz="2400" dirty="0" err="1"/>
              <a:t>Apidea’s</a:t>
            </a:r>
            <a:r>
              <a:rPr lang="nl-NL" sz="2400" dirty="0"/>
              <a:t> eerder omdat er anders geen legruimte meer is)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Diverse manieren om de koningin in te voeren.</a:t>
            </a:r>
          </a:p>
          <a:p>
            <a:pPr lvl="1"/>
            <a:r>
              <a:rPr lang="nl-NL" sz="2400" dirty="0"/>
              <a:t>	Met een kunstzwerm </a:t>
            </a:r>
            <a:r>
              <a:rPr lang="nl-NL" sz="2400"/>
              <a:t>met uitgelopen broed </a:t>
            </a:r>
            <a:r>
              <a:rPr lang="nl-NL" sz="2400" dirty="0"/>
              <a:t>is het voordeel dat 	behandeling met oxaalzuur effectief is.</a:t>
            </a:r>
          </a:p>
        </p:txBody>
      </p:sp>
    </p:spTree>
    <p:extLst>
      <p:ext uri="{BB962C8B-B14F-4D97-AF65-F5344CB8AC3E}">
        <p14:creationId xmlns:p14="http://schemas.microsoft.com/office/powerpoint/2010/main" val="277040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03438D7-EA9E-2C45-66E7-BCD4F2C1BE66}"/>
              </a:ext>
            </a:extLst>
          </p:cNvPr>
          <p:cNvCxnSpPr>
            <a:cxnSpLocks/>
          </p:cNvCxnSpPr>
          <p:nvPr/>
        </p:nvCxnSpPr>
        <p:spPr>
          <a:xfrm>
            <a:off x="0" y="93287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08C0E43A-E9A7-C22B-F7E7-4E22D36D159A}"/>
              </a:ext>
            </a:extLst>
          </p:cNvPr>
          <p:cNvSpPr txBox="1"/>
          <p:nvPr/>
        </p:nvSpPr>
        <p:spPr>
          <a:xfrm>
            <a:off x="1062182" y="175491"/>
            <a:ext cx="362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Algemeen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812E487-D104-B7F9-8EC6-A3C6078AFFB1}"/>
              </a:ext>
            </a:extLst>
          </p:cNvPr>
          <p:cNvSpPr txBox="1"/>
          <p:nvPr/>
        </p:nvSpPr>
        <p:spPr>
          <a:xfrm>
            <a:off x="1283855" y="1514764"/>
            <a:ext cx="9735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Invoeren in een klein volk mindere risico dan in een groot volk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Invoeren later in het seizoen minder risico dan vroeger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Invoeren in een volk dat dicht bij de koningin staat minder risico dan wanneer het een F</a:t>
            </a:r>
            <a:r>
              <a:rPr lang="nl-NL" sz="2400" baseline="-25000" dirty="0"/>
              <a:t>X</a:t>
            </a:r>
            <a:r>
              <a:rPr lang="nl-NL" sz="2400" dirty="0"/>
              <a:t> 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Als het volk niet dicht bij staat en invoeren met een kooitje dan eerst een rondje doppen breken op dag 9 in een </a:t>
            </a:r>
            <a:r>
              <a:rPr lang="nl-NL" sz="2400" dirty="0" err="1"/>
              <a:t>moerloos</a:t>
            </a:r>
            <a:r>
              <a:rPr lang="nl-NL" sz="2400" dirty="0"/>
              <a:t> volk.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2164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03438D7-EA9E-2C45-66E7-BCD4F2C1BE66}"/>
              </a:ext>
            </a:extLst>
          </p:cNvPr>
          <p:cNvCxnSpPr>
            <a:cxnSpLocks/>
          </p:cNvCxnSpPr>
          <p:nvPr/>
        </p:nvCxnSpPr>
        <p:spPr>
          <a:xfrm>
            <a:off x="0" y="93287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08C0E43A-E9A7-C22B-F7E7-4E22D36D159A}"/>
              </a:ext>
            </a:extLst>
          </p:cNvPr>
          <p:cNvSpPr txBox="1"/>
          <p:nvPr/>
        </p:nvSpPr>
        <p:spPr>
          <a:xfrm>
            <a:off x="1062182" y="175491"/>
            <a:ext cx="5754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Invoeren met een krant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46EFADC-3560-5B15-EE4D-8783ED5C0B24}"/>
              </a:ext>
            </a:extLst>
          </p:cNvPr>
          <p:cNvSpPr txBox="1"/>
          <p:nvPr/>
        </p:nvSpPr>
        <p:spPr>
          <a:xfrm>
            <a:off x="1283855" y="1514764"/>
            <a:ext cx="9735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Invoeren met een krant (zoals bij verenigen) is heel bedrijfszeker.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dirty="0"/>
              <a:t>Voorbeeld 1: Bevruchtingskastje als </a:t>
            </a:r>
            <a:r>
              <a:rPr lang="nl-NL" sz="2400" dirty="0" err="1"/>
              <a:t>Apidea</a:t>
            </a:r>
            <a:r>
              <a:rPr lang="nl-NL" sz="2400" dirty="0"/>
              <a:t> die onder op kan op de </a:t>
            </a:r>
            <a:r>
              <a:rPr lang="nl-NL" sz="2400" dirty="0" err="1"/>
              <a:t>dekplank</a:t>
            </a:r>
            <a:r>
              <a:rPr lang="nl-NL" sz="2400" dirty="0"/>
              <a:t> met een gat zetten met een krant met gaatjes er tussen. Wel een extra rand nodig (is bij </a:t>
            </a:r>
            <a:r>
              <a:rPr lang="nl-NL" sz="2400" dirty="0" err="1"/>
              <a:t>zesramers</a:t>
            </a:r>
            <a:r>
              <a:rPr lang="nl-NL" sz="2400" dirty="0"/>
              <a:t> nog wel eens een dingetje).</a:t>
            </a:r>
          </a:p>
          <a:p>
            <a:endParaRPr lang="nl-NL" sz="2400" dirty="0"/>
          </a:p>
          <a:p>
            <a:r>
              <a:rPr lang="nl-NL" sz="2400" dirty="0"/>
              <a:t>Voorbeeld 2: EWK met een krant met gaatjes aan één kant in de plaats van twee ramen.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4566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03438D7-EA9E-2C45-66E7-BCD4F2C1BE66}"/>
              </a:ext>
            </a:extLst>
          </p:cNvPr>
          <p:cNvCxnSpPr>
            <a:cxnSpLocks/>
          </p:cNvCxnSpPr>
          <p:nvPr/>
        </p:nvCxnSpPr>
        <p:spPr>
          <a:xfrm>
            <a:off x="0" y="93287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08C0E43A-E9A7-C22B-F7E7-4E22D36D159A}"/>
              </a:ext>
            </a:extLst>
          </p:cNvPr>
          <p:cNvSpPr txBox="1"/>
          <p:nvPr/>
        </p:nvSpPr>
        <p:spPr>
          <a:xfrm>
            <a:off x="1062182" y="175491"/>
            <a:ext cx="3629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EWK met krant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B885E7-9345-97DD-445B-726F56D2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2" y="1031028"/>
            <a:ext cx="8243836" cy="55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9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203438D7-EA9E-2C45-66E7-BCD4F2C1BE66}"/>
              </a:ext>
            </a:extLst>
          </p:cNvPr>
          <p:cNvCxnSpPr>
            <a:cxnSpLocks/>
          </p:cNvCxnSpPr>
          <p:nvPr/>
        </p:nvCxnSpPr>
        <p:spPr>
          <a:xfrm>
            <a:off x="0" y="93287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08C0E43A-E9A7-C22B-F7E7-4E22D36D159A}"/>
              </a:ext>
            </a:extLst>
          </p:cNvPr>
          <p:cNvSpPr txBox="1"/>
          <p:nvPr/>
        </p:nvSpPr>
        <p:spPr>
          <a:xfrm>
            <a:off x="1062182" y="175491"/>
            <a:ext cx="939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Opsluiten koningin in een opdrukkooitje op het broed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86E8C1D-14FF-F55F-F0E3-07EA10534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727200"/>
            <a:ext cx="2850572" cy="380076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76B423B-C833-7069-D9B5-BE70BCCF4344}"/>
              </a:ext>
            </a:extLst>
          </p:cNvPr>
          <p:cNvSpPr txBox="1"/>
          <p:nvPr/>
        </p:nvSpPr>
        <p:spPr>
          <a:xfrm>
            <a:off x="646545" y="6243782"/>
            <a:ext cx="198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Bron: Mark Eelman</a:t>
            </a:r>
          </a:p>
        </p:txBody>
      </p:sp>
      <p:pic>
        <p:nvPicPr>
          <p:cNvPr id="7" name="9325B6C2">
            <a:hlinkClick r:id="" action="ppaction://media"/>
            <a:extLst>
              <a:ext uri="{FF2B5EF4-FFF2-40B4-BE49-F238E27FC236}">
                <a16:creationId xmlns:a16="http://schemas.microsoft.com/office/drawing/2014/main" id="{6E840A98-C4DD-69A0-639F-C76A14AA60D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8873" y="1463819"/>
            <a:ext cx="2449783" cy="43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244</Words>
  <Application>Microsoft Office PowerPoint</Application>
  <PresentationFormat>Breedbeeld</PresentationFormat>
  <Paragraphs>30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Invoeren koninginnen na KI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Brascamp, Pim</dc:creator>
  <cp:lastModifiedBy>Brascamp, Pim</cp:lastModifiedBy>
  <cp:revision>2</cp:revision>
  <dcterms:created xsi:type="dcterms:W3CDTF">2024-06-02T13:45:04Z</dcterms:created>
  <dcterms:modified xsi:type="dcterms:W3CDTF">2024-06-02T13:51:39Z</dcterms:modified>
</cp:coreProperties>
</file>