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256" r:id="rId2"/>
    <p:sldId id="327" r:id="rId3"/>
    <p:sldId id="329" r:id="rId4"/>
    <p:sldId id="326" r:id="rId5"/>
    <p:sldId id="315" r:id="rId6"/>
    <p:sldId id="330" r:id="rId7"/>
    <p:sldId id="293" r:id="rId8"/>
    <p:sldId id="295" r:id="rId9"/>
    <p:sldId id="324" r:id="rId10"/>
    <p:sldId id="328" r:id="rId11"/>
    <p:sldId id="317" r:id="rId12"/>
    <p:sldId id="325"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t Barten" initials="BB" lastIdx="2" clrIdx="0">
    <p:extLst>
      <p:ext uri="{19B8F6BF-5375-455C-9EA6-DF929625EA0E}">
        <p15:presenceInfo xmlns:p15="http://schemas.microsoft.com/office/powerpoint/2012/main" userId="3c80e941090da0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028" autoAdjust="0"/>
  </p:normalViewPr>
  <p:slideViewPr>
    <p:cSldViewPr>
      <p:cViewPr varScale="1">
        <p:scale>
          <a:sx n="91" d="100"/>
          <a:sy n="91" d="100"/>
        </p:scale>
        <p:origin x="121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CECF2-5929-4CEF-8B5E-C6C4A7E7F223}" type="datetimeFigureOut">
              <a:rPr lang="nl-NL" smtClean="0"/>
              <a:t>26-6-2026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D71660-2452-4C85-B4E8-DF99FEC23F37}" type="slidenum">
              <a:rPr lang="nl-NL" smtClean="0"/>
              <a:t>‹#›</a:t>
            </a:fld>
            <a:endParaRPr lang="nl-NL"/>
          </a:p>
        </p:txBody>
      </p:sp>
    </p:spTree>
    <p:extLst>
      <p:ext uri="{BB962C8B-B14F-4D97-AF65-F5344CB8AC3E}">
        <p14:creationId xmlns:p14="http://schemas.microsoft.com/office/powerpoint/2010/main" val="212560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4345-6B4E-1A2C-D680-38C00C6555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700A1-3801-DBC2-8E90-8C182FF34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D2EFFE-9215-F207-7112-41A41D3F99DC}"/>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4FC2D530-D794-F997-782E-48A1445D07EA}"/>
              </a:ext>
            </a:extLst>
          </p:cNvPr>
          <p:cNvSpPr>
            <a:spLocks noGrp="1"/>
          </p:cNvSpPr>
          <p:nvPr>
            <p:ph type="sldNum" sz="quarter" idx="5"/>
          </p:nvPr>
        </p:nvSpPr>
        <p:spPr/>
        <p:txBody>
          <a:bodyPr/>
          <a:lstStyle/>
          <a:p>
            <a:fld id="{AED71660-2452-4C85-B4E8-DF99FEC23F37}" type="slidenum">
              <a:rPr lang="nl-NL" smtClean="0"/>
              <a:t>6</a:t>
            </a:fld>
            <a:endParaRPr lang="nl-NL"/>
          </a:p>
        </p:txBody>
      </p:sp>
    </p:spTree>
    <p:extLst>
      <p:ext uri="{BB962C8B-B14F-4D97-AF65-F5344CB8AC3E}">
        <p14:creationId xmlns:p14="http://schemas.microsoft.com/office/powerpoint/2010/main" val="2183497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AED71660-2452-4C85-B4E8-DF99FEC23F37}" type="slidenum">
              <a:rPr lang="nl-NL" smtClean="0"/>
              <a:t>7</a:t>
            </a:fld>
            <a:endParaRPr lang="nl-NL"/>
          </a:p>
        </p:txBody>
      </p:sp>
    </p:spTree>
    <p:extLst>
      <p:ext uri="{BB962C8B-B14F-4D97-AF65-F5344CB8AC3E}">
        <p14:creationId xmlns:p14="http://schemas.microsoft.com/office/powerpoint/2010/main" val="34467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r>
              <a:rPr lang="nl-NL" dirty="0"/>
              <a:t>De</a:t>
            </a:r>
            <a:r>
              <a:rPr lang="nl-NL" baseline="0" dirty="0"/>
              <a:t> veiligste methode is het invoeren in een klein volkje zonder broed, met jonge bijen en zonder darren. Eigenlijk maken we een vergrote versie van een bevruchtingsvolkje door ramen met het liefst open broed af te schudden en te zeven. De oudere bijen laten we afvliegen dus we kunnen de schudzwerm het beste bij goed vliegweer maken. De gezeefde  bijen worden in een 6-ramer met ramen met voer en stuifmeel gedaan het liefst uitgebouwde en licht bebroede ramen zodat de nieuwe koningin snel weer vol aan de leg kan gaan. Een broedloos volkje kan dan ook mooi behandeld worden tegen </a:t>
            </a:r>
            <a:r>
              <a:rPr lang="nl-NL" baseline="0" dirty="0" err="1"/>
              <a:t>varroa</a:t>
            </a:r>
            <a:r>
              <a:rPr lang="nl-NL" baseline="0" dirty="0"/>
              <a:t> met melk- of oxaalzuur. De koningin wordt ingevoerd met een kooitje met suikerslot. Begeleidende bijtjes laat ik er altijd in zitten. De 6 </a:t>
            </a:r>
            <a:r>
              <a:rPr lang="nl-NL" baseline="0" dirty="0" err="1"/>
              <a:t>ramer</a:t>
            </a:r>
            <a:r>
              <a:rPr lang="nl-NL" baseline="0" dirty="0"/>
              <a:t> wordt op een bijenstand gezet die buiten het vliegbereik van de bijen ligt maar je kan het volkje ook in een afgesloten kast 5 dagen wegzetten en </a:t>
            </a:r>
            <a:r>
              <a:rPr lang="nl-NL" baseline="0" dirty="0" err="1"/>
              <a:t>harmonizeren</a:t>
            </a:r>
            <a:r>
              <a:rPr lang="nl-NL" baseline="0" dirty="0"/>
              <a:t>. Na het invoeren controleren op doppen en het volkje laten groeien tot een </a:t>
            </a:r>
            <a:r>
              <a:rPr lang="nl-NL" baseline="0" dirty="0" err="1"/>
              <a:t>inwinterbaar</a:t>
            </a:r>
            <a:r>
              <a:rPr lang="nl-NL" baseline="0" dirty="0"/>
              <a:t> volkje en in de herfst of in de lente verenigen met een productievolk.</a:t>
            </a:r>
          </a:p>
          <a:p>
            <a:r>
              <a:rPr lang="nl-NL" baseline="0" dirty="0"/>
              <a:t>Een broedaflegger heeft als voordeel dat het veel minder werk is. Het nadeel is dat je geen </a:t>
            </a:r>
            <a:r>
              <a:rPr lang="nl-NL" baseline="0" dirty="0" err="1"/>
              <a:t>varroabehandeling</a:t>
            </a:r>
            <a:r>
              <a:rPr lang="nl-NL" baseline="0" dirty="0"/>
              <a:t> kan integreren en je moet twee keer naar de bijenstand. Het recept is simpel. Je verzameld 1 raam met voer en 3 ramen met gesloten broed en bijen. De oude bijen laat je afvliegen. Na 9 dagen worden alle redcellen verwijderd en de koningin ingevoerd. Daarbij mag je geen dop missen! De koningin voer je in met een kooitje met suikerslot. In dat geval voeg ik extra ramen met kunstraat toe. Makkelijker is het met een EWK met krant.</a:t>
            </a:r>
            <a:endParaRPr lang="nl-NL" dirty="0"/>
          </a:p>
          <a:p>
            <a:endParaRPr lang="nl-NL" dirty="0"/>
          </a:p>
          <a:p>
            <a:r>
              <a:rPr lang="nl-NL" dirty="0"/>
              <a:t>Bij een broedaflegger vonder bijen wordt er boven op een sterk volk een separator gelegd. Daarboven komt een broedbak met uitlopend broed zonder bijen. De wordt in een open kooitje</a:t>
            </a:r>
            <a:r>
              <a:rPr lang="nl-NL" baseline="0" dirty="0"/>
              <a:t> tussen de ramen gedaan met enkele begeleidende bijtjes. Na 9 dagen controleren op </a:t>
            </a:r>
            <a:r>
              <a:rPr lang="nl-NL" baseline="0" dirty="0" err="1"/>
              <a:t>eileg</a:t>
            </a:r>
            <a:r>
              <a:rPr lang="nl-NL" baseline="0" dirty="0"/>
              <a:t> en eventuele doppen wegbreken. Het is belangrijk dat een groot sterk volk gebruikt wordt.</a:t>
            </a:r>
            <a:endParaRPr lang="nl-NL" dirty="0"/>
          </a:p>
        </p:txBody>
      </p:sp>
      <p:sp>
        <p:nvSpPr>
          <p:cNvPr id="4" name="Tijdelijke aanduiding voor dianummer 3"/>
          <p:cNvSpPr>
            <a:spLocks noGrp="1"/>
          </p:cNvSpPr>
          <p:nvPr>
            <p:ph type="sldNum" sz="quarter" idx="10"/>
          </p:nvPr>
        </p:nvSpPr>
        <p:spPr/>
        <p:txBody>
          <a:bodyPr/>
          <a:lstStyle/>
          <a:p>
            <a:fld id="{AED71660-2452-4C85-B4E8-DF99FEC23F37}" type="slidenum">
              <a:rPr lang="nl-NL" smtClean="0"/>
              <a:t>11</a:t>
            </a:fld>
            <a:endParaRPr lang="nl-NL"/>
          </a:p>
        </p:txBody>
      </p:sp>
    </p:spTree>
    <p:extLst>
      <p:ext uri="{BB962C8B-B14F-4D97-AF65-F5344CB8AC3E}">
        <p14:creationId xmlns:p14="http://schemas.microsoft.com/office/powerpoint/2010/main" val="2478633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Moer 23.jpg"/>
          <p:cNvPicPr>
            <a:picLocks noChangeAspect="1"/>
          </p:cNvPicPr>
          <p:nvPr userDrawn="1"/>
        </p:nvPicPr>
        <p:blipFill>
          <a:blip r:embed="rId2" cstate="print"/>
          <a:stretch>
            <a:fillRect/>
          </a:stretch>
        </p:blipFill>
        <p:spPr>
          <a:xfrm>
            <a:off x="0" y="0"/>
            <a:ext cx="2731817" cy="6858000"/>
          </a:xfrm>
          <a:prstGeom prst="rect">
            <a:avLst/>
          </a:prstGeom>
          <a:ln>
            <a:noFill/>
          </a:ln>
          <a:effectLst>
            <a:softEdge rad="112500"/>
          </a:effectLst>
        </p:spPr>
      </p:pic>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het opmaakprofiel van de modelondertitel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2B5AB46-3C86-413D-A1BC-96B402540B8A}" type="datetimeFigureOut">
              <a:rPr lang="nl-NL" smtClean="0"/>
              <a:pPr/>
              <a:t>26-6-2026</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F15C3C5B-9FF2-46AF-9106-2814F81D1F45}"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pic>
        <p:nvPicPr>
          <p:cNvPr id="7" name="Afbeelding 6" descr="Moer 23.jpg"/>
          <p:cNvPicPr>
            <a:picLocks noChangeAspect="1"/>
          </p:cNvPicPr>
          <p:nvPr userDrawn="1"/>
        </p:nvPicPr>
        <p:blipFill>
          <a:blip r:embed="rId13" cstate="print"/>
          <a:stretch>
            <a:fillRect/>
          </a:stretch>
        </p:blipFill>
        <p:spPr>
          <a:xfrm>
            <a:off x="0" y="0"/>
            <a:ext cx="2731817" cy="6858000"/>
          </a:xfrm>
          <a:prstGeom prst="rect">
            <a:avLst/>
          </a:prstGeom>
          <a:ln>
            <a:noFill/>
          </a:ln>
          <a:effectLst>
            <a:softEdge rad="112500"/>
          </a:effectLst>
        </p:spPr>
      </p:pic>
      <p:sp>
        <p:nvSpPr>
          <p:cNvPr id="2" name="Tijdelijke aanduiding voor titel 1"/>
          <p:cNvSpPr>
            <a:spLocks noGrp="1"/>
          </p:cNvSpPr>
          <p:nvPr>
            <p:ph type="title"/>
          </p:nvPr>
        </p:nvSpPr>
        <p:spPr>
          <a:xfrm>
            <a:off x="2915816" y="274638"/>
            <a:ext cx="5770984"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2915816" y="1600200"/>
            <a:ext cx="5770984" cy="514116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04964" y="143586"/>
            <a:ext cx="5542384" cy="1470025"/>
          </a:xfrm>
        </p:spPr>
        <p:txBody>
          <a:bodyPr>
            <a:normAutofit/>
          </a:bodyPr>
          <a:lstStyle/>
          <a:p>
            <a:r>
              <a:rPr lang="nl-NL" dirty="0"/>
              <a:t>Verzorging moeren na bevruchting</a:t>
            </a:r>
          </a:p>
        </p:txBody>
      </p:sp>
      <p:sp>
        <p:nvSpPr>
          <p:cNvPr id="3" name="Ondertitel 2"/>
          <p:cNvSpPr>
            <a:spLocks noGrp="1"/>
          </p:cNvSpPr>
          <p:nvPr>
            <p:ph type="subTitle" idx="1"/>
          </p:nvPr>
        </p:nvSpPr>
        <p:spPr>
          <a:xfrm>
            <a:off x="3131840" y="4971145"/>
            <a:ext cx="5472608" cy="1752600"/>
          </a:xfrm>
        </p:spPr>
        <p:txBody>
          <a:bodyPr>
            <a:normAutofit/>
          </a:bodyPr>
          <a:lstStyle/>
          <a:p>
            <a:endParaRPr lang="nl-NL" dirty="0">
              <a:solidFill>
                <a:schemeClr val="tx1"/>
              </a:solidFill>
            </a:endParaRPr>
          </a:p>
        </p:txBody>
      </p:sp>
      <p:pic>
        <p:nvPicPr>
          <p:cNvPr id="6" name="Afbeelding 5">
            <a:extLst>
              <a:ext uri="{FF2B5EF4-FFF2-40B4-BE49-F238E27FC236}">
                <a16:creationId xmlns:a16="http://schemas.microsoft.com/office/drawing/2014/main" id="{3F9D8087-D3EB-F3A0-74AD-09297C6AB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1606285"/>
            <a:ext cx="3938786" cy="52517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6376B-960E-3F0E-AD29-B92F69DBED1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DD5D988-6A09-D833-94FA-FE18EA19037C}"/>
              </a:ext>
            </a:extLst>
          </p:cNvPr>
          <p:cNvSpPr>
            <a:spLocks noGrp="1"/>
          </p:cNvSpPr>
          <p:nvPr>
            <p:ph type="title"/>
          </p:nvPr>
        </p:nvSpPr>
        <p:spPr>
          <a:xfrm>
            <a:off x="2915816" y="116632"/>
            <a:ext cx="5770984" cy="2074242"/>
          </a:xfrm>
        </p:spPr>
        <p:txBody>
          <a:bodyPr>
            <a:normAutofit fontScale="90000"/>
          </a:bodyPr>
          <a:lstStyle/>
          <a:p>
            <a:r>
              <a:rPr lang="nl-NL" dirty="0"/>
              <a:t>Verenigen gaat beter bij oudere moer met groter eigen volkje</a:t>
            </a:r>
          </a:p>
        </p:txBody>
      </p:sp>
      <p:sp>
        <p:nvSpPr>
          <p:cNvPr id="3" name="Tijdelijke aanduiding voor inhoud 2">
            <a:extLst>
              <a:ext uri="{FF2B5EF4-FFF2-40B4-BE49-F238E27FC236}">
                <a16:creationId xmlns:a16="http://schemas.microsoft.com/office/drawing/2014/main" id="{6D5D77AA-72F2-1763-D5D1-35502F813592}"/>
              </a:ext>
            </a:extLst>
          </p:cNvPr>
          <p:cNvSpPr>
            <a:spLocks noGrp="1"/>
          </p:cNvSpPr>
          <p:nvPr>
            <p:ph idx="1"/>
          </p:nvPr>
        </p:nvSpPr>
        <p:spPr>
          <a:xfrm>
            <a:off x="2915816" y="2348880"/>
            <a:ext cx="5770984" cy="4392488"/>
          </a:xfrm>
        </p:spPr>
        <p:txBody>
          <a:bodyPr/>
          <a:lstStyle/>
          <a:p>
            <a:r>
              <a:rPr lang="nl-NL" dirty="0"/>
              <a:t>Zorgen voor extra legruimte, bijvoorbeeld bij </a:t>
            </a:r>
            <a:r>
              <a:rPr lang="nl-NL" dirty="0" err="1"/>
              <a:t>Apidea</a:t>
            </a:r>
            <a:endParaRPr lang="nl-NL" dirty="0"/>
          </a:p>
        </p:txBody>
      </p:sp>
      <p:pic>
        <p:nvPicPr>
          <p:cNvPr id="5" name="Picture 4">
            <a:extLst>
              <a:ext uri="{FF2B5EF4-FFF2-40B4-BE49-F238E27FC236}">
                <a16:creationId xmlns:a16="http://schemas.microsoft.com/office/drawing/2014/main" id="{D7FED323-3216-F297-9447-154A977AD591}"/>
              </a:ext>
            </a:extLst>
          </p:cNvPr>
          <p:cNvPicPr>
            <a:picLocks noChangeAspect="1"/>
          </p:cNvPicPr>
          <p:nvPr/>
        </p:nvPicPr>
        <p:blipFill>
          <a:blip r:embed="rId2"/>
          <a:stretch>
            <a:fillRect/>
          </a:stretch>
        </p:blipFill>
        <p:spPr>
          <a:xfrm>
            <a:off x="6084168" y="3861048"/>
            <a:ext cx="2818656" cy="2642155"/>
          </a:xfrm>
          <a:prstGeom prst="rect">
            <a:avLst/>
          </a:prstGeom>
        </p:spPr>
      </p:pic>
      <p:pic>
        <p:nvPicPr>
          <p:cNvPr id="7" name="Picture 6">
            <a:extLst>
              <a:ext uri="{FF2B5EF4-FFF2-40B4-BE49-F238E27FC236}">
                <a16:creationId xmlns:a16="http://schemas.microsoft.com/office/drawing/2014/main" id="{2D58335A-52D6-C9BD-CB74-BE5A7952390B}"/>
              </a:ext>
            </a:extLst>
          </p:cNvPr>
          <p:cNvPicPr>
            <a:picLocks noChangeAspect="1"/>
          </p:cNvPicPr>
          <p:nvPr/>
        </p:nvPicPr>
        <p:blipFill>
          <a:blip r:embed="rId3"/>
          <a:stretch>
            <a:fillRect/>
          </a:stretch>
        </p:blipFill>
        <p:spPr>
          <a:xfrm>
            <a:off x="2910542" y="3865916"/>
            <a:ext cx="3134162" cy="2143424"/>
          </a:xfrm>
          <a:prstGeom prst="rect">
            <a:avLst/>
          </a:prstGeom>
        </p:spPr>
      </p:pic>
    </p:spTree>
    <p:extLst>
      <p:ext uri="{BB962C8B-B14F-4D97-AF65-F5344CB8AC3E}">
        <p14:creationId xmlns:p14="http://schemas.microsoft.com/office/powerpoint/2010/main" val="106656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188628"/>
            <a:ext cx="5770984" cy="1143000"/>
          </a:xfrm>
        </p:spPr>
        <p:txBody>
          <a:bodyPr>
            <a:normAutofit fontScale="90000"/>
          </a:bodyPr>
          <a:lstStyle/>
          <a:p>
            <a:r>
              <a:rPr lang="nl-NL" sz="3600" dirty="0"/>
              <a:t>Kwetsbare of waardevolle</a:t>
            </a:r>
            <a:br>
              <a:rPr lang="nl-NL" sz="3600" dirty="0"/>
            </a:br>
            <a:r>
              <a:rPr lang="nl-NL" sz="3600" dirty="0"/>
              <a:t>moeren (net aan de leg of van de leg door verzending)</a:t>
            </a:r>
          </a:p>
        </p:txBody>
      </p:sp>
      <p:sp>
        <p:nvSpPr>
          <p:cNvPr id="5" name="Tijdelijke aanduiding voor inhoud 4"/>
          <p:cNvSpPr>
            <a:spLocks noGrp="1"/>
          </p:cNvSpPr>
          <p:nvPr>
            <p:ph idx="1"/>
          </p:nvPr>
        </p:nvSpPr>
        <p:spPr>
          <a:xfrm>
            <a:off x="2805584" y="1428354"/>
            <a:ext cx="5770984" cy="604664"/>
          </a:xfrm>
        </p:spPr>
        <p:txBody>
          <a:bodyPr/>
          <a:lstStyle/>
          <a:p>
            <a:pPr>
              <a:buNone/>
            </a:pPr>
            <a:r>
              <a:rPr lang="nl-NL" dirty="0"/>
              <a:t>1. Schudzwerm met </a:t>
            </a:r>
            <a:r>
              <a:rPr lang="nl-NL" dirty="0" err="1"/>
              <a:t>nicotkooitje</a:t>
            </a:r>
            <a:endParaRPr lang="nl-NL" dirty="0">
              <a:highlight>
                <a:srgbClr val="FFFF00"/>
              </a:highlight>
            </a:endParaRPr>
          </a:p>
        </p:txBody>
      </p:sp>
      <p:pic>
        <p:nvPicPr>
          <p:cNvPr id="6" name="Afbeelding 5" descr="IMG_0265.JPG"/>
          <p:cNvPicPr>
            <a:picLocks noChangeAspect="1"/>
          </p:cNvPicPr>
          <p:nvPr/>
        </p:nvPicPr>
        <p:blipFill>
          <a:blip r:embed="rId3" cstate="print"/>
          <a:stretch>
            <a:fillRect/>
          </a:stretch>
        </p:blipFill>
        <p:spPr>
          <a:xfrm>
            <a:off x="6732240" y="1912688"/>
            <a:ext cx="2328257" cy="1746193"/>
          </a:xfrm>
          <a:prstGeom prst="rect">
            <a:avLst/>
          </a:prstGeom>
        </p:spPr>
      </p:pic>
      <p:sp>
        <p:nvSpPr>
          <p:cNvPr id="8" name="Tijdelijke aanduiding voor inhoud 4"/>
          <p:cNvSpPr txBox="1">
            <a:spLocks/>
          </p:cNvSpPr>
          <p:nvPr/>
        </p:nvSpPr>
        <p:spPr>
          <a:xfrm>
            <a:off x="2809032" y="3538550"/>
            <a:ext cx="6251465" cy="108012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0" i="0" u="none" strike="noStrike" kern="1200" cap="none" spc="0" normalizeH="0" baseline="0" noProof="0" dirty="0">
                <a:ln>
                  <a:noFill/>
                </a:ln>
                <a:solidFill>
                  <a:schemeClr val="tx1"/>
                </a:solidFill>
                <a:effectLst/>
                <a:uLnTx/>
                <a:uFillTx/>
                <a:latin typeface="+mn-lt"/>
                <a:ea typeface="+mn-ea"/>
                <a:cs typeface="+mn-cs"/>
              </a:rPr>
              <a:t>2. Opdrukkooitje op</a:t>
            </a:r>
            <a:r>
              <a:rPr lang="nl-NL" sz="3200" dirty="0"/>
              <a:t>   </a:t>
            </a:r>
            <a:r>
              <a:rPr kumimoji="0" lang="nl-NL" sz="3200" b="0" i="0" u="none" strike="noStrike" kern="1200" cap="none" spc="0" normalizeH="0" baseline="0" noProof="0" dirty="0">
                <a:ln>
                  <a:noFill/>
                </a:ln>
                <a:solidFill>
                  <a:schemeClr val="tx1"/>
                </a:solidFill>
                <a:effectLst/>
                <a:uLnTx/>
                <a:uFillTx/>
                <a:latin typeface="+mn-lt"/>
                <a:ea typeface="+mn-ea"/>
                <a:cs typeface="+mn-cs"/>
              </a:rPr>
              <a:t>uitlopend broed</a:t>
            </a:r>
          </a:p>
        </p:txBody>
      </p:sp>
      <p:pic>
        <p:nvPicPr>
          <p:cNvPr id="9" name="Picture 2" descr="Invoer moeren - Schiercarnica">
            <a:extLst>
              <a:ext uri="{FF2B5EF4-FFF2-40B4-BE49-F238E27FC236}">
                <a16:creationId xmlns:a16="http://schemas.microsoft.com/office/drawing/2014/main" id="{3BBB642A-17E3-4180-885B-C2B026A10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9136" y="4315680"/>
            <a:ext cx="2411362" cy="1808522"/>
          </a:xfrm>
          <a:prstGeom prst="rect">
            <a:avLst/>
          </a:prstGeom>
          <a:noFill/>
          <a:extLst>
            <a:ext uri="{909E8E84-426E-40DD-AFC4-6F175D3DCCD1}">
              <a14:hiddenFill xmlns:a14="http://schemas.microsoft.com/office/drawing/2010/main">
                <a:solidFill>
                  <a:srgbClr val="FFFFFF"/>
                </a:solidFill>
              </a14:hiddenFill>
            </a:ext>
          </a:extLst>
        </p:spPr>
      </p:pic>
      <p:sp>
        <p:nvSpPr>
          <p:cNvPr id="11" name="Tijdelijke aanduiding voor inhoud 6">
            <a:extLst>
              <a:ext uri="{FF2B5EF4-FFF2-40B4-BE49-F238E27FC236}">
                <a16:creationId xmlns:a16="http://schemas.microsoft.com/office/drawing/2014/main" id="{F93299A5-A8C8-4BD6-82C3-9C2E5DAABC96}"/>
              </a:ext>
            </a:extLst>
          </p:cNvPr>
          <p:cNvSpPr txBox="1">
            <a:spLocks/>
          </p:cNvSpPr>
          <p:nvPr/>
        </p:nvSpPr>
        <p:spPr>
          <a:xfrm>
            <a:off x="3031360" y="2019392"/>
            <a:ext cx="3617775" cy="151915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Zeven, of</a:t>
            </a:r>
          </a:p>
          <a:p>
            <a:r>
              <a:rPr lang="nl-NL" dirty="0"/>
              <a:t>Zuiger boven rooster</a:t>
            </a:r>
          </a:p>
          <a:p>
            <a:r>
              <a:rPr lang="nl-NL" dirty="0"/>
              <a:t>Zo jong mogelijke bijen</a:t>
            </a:r>
          </a:p>
          <a:p>
            <a:r>
              <a:rPr lang="nl-NL" dirty="0"/>
              <a:t>Voeren met deeg</a:t>
            </a:r>
          </a:p>
        </p:txBody>
      </p:sp>
      <p:sp>
        <p:nvSpPr>
          <p:cNvPr id="12" name="Tijdelijke aanduiding voor inhoud 6">
            <a:extLst>
              <a:ext uri="{FF2B5EF4-FFF2-40B4-BE49-F238E27FC236}">
                <a16:creationId xmlns:a16="http://schemas.microsoft.com/office/drawing/2014/main" id="{DFF22860-83E8-4405-A600-5AD38B311233}"/>
              </a:ext>
            </a:extLst>
          </p:cNvPr>
          <p:cNvSpPr txBox="1">
            <a:spLocks/>
          </p:cNvSpPr>
          <p:nvPr/>
        </p:nvSpPr>
        <p:spPr>
          <a:xfrm>
            <a:off x="3131840" y="4616970"/>
            <a:ext cx="4407736" cy="192744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500" dirty="0"/>
              <a:t>Makkelijk invoeren</a:t>
            </a:r>
          </a:p>
          <a:p>
            <a:r>
              <a:rPr lang="nl-NL" sz="2500" dirty="0"/>
              <a:t>Jongste bijen:</a:t>
            </a:r>
          </a:p>
          <a:p>
            <a:pPr marL="400050" lvl="1" indent="0">
              <a:buNone/>
            </a:pPr>
            <a:r>
              <a:rPr lang="nl-NL" sz="2500" dirty="0"/>
              <a:t>op uitlopend broed</a:t>
            </a:r>
          </a:p>
          <a:p>
            <a:r>
              <a:rPr lang="nl-NL" sz="2500" dirty="0"/>
              <a:t>Na 9 controleren en </a:t>
            </a:r>
            <a:br>
              <a:rPr lang="nl-NL" sz="2500" dirty="0"/>
            </a:br>
            <a:r>
              <a:rPr lang="nl-NL" sz="2500" dirty="0"/>
              <a:t>bevrijden</a:t>
            </a:r>
          </a:p>
        </p:txBody>
      </p:sp>
      <p:sp>
        <p:nvSpPr>
          <p:cNvPr id="13" name="Tijdelijke aanduiding voor inhoud 4">
            <a:extLst>
              <a:ext uri="{FF2B5EF4-FFF2-40B4-BE49-F238E27FC236}">
                <a16:creationId xmlns:a16="http://schemas.microsoft.com/office/drawing/2014/main" id="{8C5AA989-D48D-412B-8C8B-3A86C2DBEB69}"/>
              </a:ext>
            </a:extLst>
          </p:cNvPr>
          <p:cNvSpPr txBox="1">
            <a:spLocks/>
          </p:cNvSpPr>
          <p:nvPr/>
        </p:nvSpPr>
        <p:spPr>
          <a:xfrm>
            <a:off x="6477010" y="6231457"/>
            <a:ext cx="5333980" cy="33042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nl-NL" dirty="0"/>
              <a:t>Foto </a:t>
            </a:r>
            <a:r>
              <a:rPr lang="nl-NL" dirty="0" err="1"/>
              <a:t>Tiesler</a:t>
            </a:r>
            <a:r>
              <a:rPr lang="nl-NL" dirty="0"/>
              <a:t> &amp; </a:t>
            </a:r>
            <a:r>
              <a:rPr lang="nl-NL" dirty="0" err="1"/>
              <a:t>Englert</a:t>
            </a:r>
            <a:r>
              <a:rPr lang="nl-NL" dirty="0"/>
              <a:t>, 1997</a:t>
            </a:r>
          </a:p>
        </p:txBody>
      </p:sp>
    </p:spTree>
    <p:extLst>
      <p:ext uri="{BB962C8B-B14F-4D97-AF65-F5344CB8AC3E}">
        <p14:creationId xmlns:p14="http://schemas.microsoft.com/office/powerpoint/2010/main" val="380380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164325"/>
            <a:ext cx="5770984" cy="1143000"/>
          </a:xfrm>
        </p:spPr>
        <p:txBody>
          <a:bodyPr>
            <a:normAutofit/>
          </a:bodyPr>
          <a:lstStyle/>
          <a:p>
            <a:r>
              <a:rPr lang="nl-NL" dirty="0"/>
              <a:t>Verdere verzorging</a:t>
            </a:r>
          </a:p>
        </p:txBody>
      </p:sp>
      <p:sp>
        <p:nvSpPr>
          <p:cNvPr id="6" name="Tijdelijke aanduiding voor inhoud 6">
            <a:extLst>
              <a:ext uri="{FF2B5EF4-FFF2-40B4-BE49-F238E27FC236}">
                <a16:creationId xmlns:a16="http://schemas.microsoft.com/office/drawing/2014/main" id="{4A7AE5DD-B34C-4767-B788-F09A1E7F5556}"/>
              </a:ext>
            </a:extLst>
          </p:cNvPr>
          <p:cNvSpPr txBox="1">
            <a:spLocks/>
          </p:cNvSpPr>
          <p:nvPr/>
        </p:nvSpPr>
        <p:spPr>
          <a:xfrm>
            <a:off x="2658879" y="1412776"/>
            <a:ext cx="6192688" cy="51411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800" dirty="0"/>
              <a:t>Controleren op wisselcellen</a:t>
            </a:r>
          </a:p>
          <a:p>
            <a:r>
              <a:rPr lang="nl-NL" sz="2800" dirty="0"/>
              <a:t>Controleren broedpatroon</a:t>
            </a:r>
          </a:p>
          <a:p>
            <a:pPr marL="0" indent="0">
              <a:buNone/>
            </a:pPr>
            <a:r>
              <a:rPr lang="nl-NL" sz="2800" dirty="0"/>
              <a:t>    (doppen)</a:t>
            </a:r>
          </a:p>
          <a:p>
            <a:r>
              <a:rPr lang="nl-NL" sz="2800" dirty="0"/>
              <a:t>Voeren</a:t>
            </a:r>
          </a:p>
          <a:p>
            <a:r>
              <a:rPr lang="nl-NL" sz="2800" dirty="0"/>
              <a:t>Check</a:t>
            </a:r>
            <a:br>
              <a:rPr lang="nl-NL" sz="2800" dirty="0"/>
            </a:br>
            <a:r>
              <a:rPr lang="nl-NL" sz="2800" dirty="0" err="1"/>
              <a:t>varroa</a:t>
            </a:r>
            <a:r>
              <a:rPr lang="nl-NL" sz="2800" dirty="0"/>
              <a:t> en</a:t>
            </a:r>
          </a:p>
          <a:p>
            <a:pPr marL="0" indent="0">
              <a:buNone/>
            </a:pPr>
            <a:r>
              <a:rPr lang="nl-NL" sz="2800" dirty="0"/>
              <a:t>    als nodig </a:t>
            </a:r>
          </a:p>
          <a:p>
            <a:pPr marL="0" indent="0">
              <a:buNone/>
            </a:pPr>
            <a:r>
              <a:rPr lang="nl-NL" sz="2800" dirty="0"/>
              <a:t>    behandelen</a:t>
            </a:r>
          </a:p>
          <a:p>
            <a:r>
              <a:rPr lang="nl-NL" sz="2800" dirty="0"/>
              <a:t>Als dat nuttig is versterken</a:t>
            </a:r>
          </a:p>
        </p:txBody>
      </p:sp>
      <p:pic>
        <p:nvPicPr>
          <p:cNvPr id="9" name="Afbeelding 8">
            <a:extLst>
              <a:ext uri="{FF2B5EF4-FFF2-40B4-BE49-F238E27FC236}">
                <a16:creationId xmlns:a16="http://schemas.microsoft.com/office/drawing/2014/main" id="{8764852D-7297-4579-971B-91B358143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0530" y="2427135"/>
            <a:ext cx="4183958" cy="2442026"/>
          </a:xfrm>
          <a:prstGeom prst="rect">
            <a:avLst/>
          </a:prstGeom>
        </p:spPr>
      </p:pic>
      <p:pic>
        <p:nvPicPr>
          <p:cNvPr id="5" name="Afbeelding 4">
            <a:extLst>
              <a:ext uri="{FF2B5EF4-FFF2-40B4-BE49-F238E27FC236}">
                <a16:creationId xmlns:a16="http://schemas.microsoft.com/office/drawing/2014/main" id="{F9BAA983-4C3F-4B12-A02D-125ED5511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3377" y="1195884"/>
            <a:ext cx="1917111" cy="2556148"/>
          </a:xfrm>
          <a:prstGeom prst="rect">
            <a:avLst/>
          </a:prstGeom>
        </p:spPr>
      </p:pic>
    </p:spTree>
    <p:extLst>
      <p:ext uri="{BB962C8B-B14F-4D97-AF65-F5344CB8AC3E}">
        <p14:creationId xmlns:p14="http://schemas.microsoft.com/office/powerpoint/2010/main" val="367765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EAA01-0152-67DF-F632-044C2C17E07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667925-9EDE-9CBA-CBF4-21C49021CFBE}"/>
              </a:ext>
            </a:extLst>
          </p:cNvPr>
          <p:cNvSpPr>
            <a:spLocks noGrp="1"/>
          </p:cNvSpPr>
          <p:nvPr>
            <p:ph type="title"/>
          </p:nvPr>
        </p:nvSpPr>
        <p:spPr/>
        <p:txBody>
          <a:bodyPr>
            <a:normAutofit/>
          </a:bodyPr>
          <a:lstStyle/>
          <a:p>
            <a:r>
              <a:rPr lang="nl-NL" dirty="0" err="1"/>
              <a:t>Kirchhainer</a:t>
            </a:r>
            <a:r>
              <a:rPr lang="nl-NL" dirty="0"/>
              <a:t>, </a:t>
            </a:r>
            <a:r>
              <a:rPr lang="nl-NL" dirty="0" err="1"/>
              <a:t>Apidea</a:t>
            </a:r>
            <a:endParaRPr lang="nl-NL" dirty="0"/>
          </a:p>
        </p:txBody>
      </p:sp>
      <p:sp>
        <p:nvSpPr>
          <p:cNvPr id="3" name="Tijdelijke aanduiding voor inhoud 2">
            <a:extLst>
              <a:ext uri="{FF2B5EF4-FFF2-40B4-BE49-F238E27FC236}">
                <a16:creationId xmlns:a16="http://schemas.microsoft.com/office/drawing/2014/main" id="{B161F525-75AA-908E-26BE-F9ED47470081}"/>
              </a:ext>
            </a:extLst>
          </p:cNvPr>
          <p:cNvSpPr>
            <a:spLocks noGrp="1"/>
          </p:cNvSpPr>
          <p:nvPr>
            <p:ph idx="1"/>
          </p:nvPr>
        </p:nvSpPr>
        <p:spPr/>
        <p:txBody>
          <a:bodyPr/>
          <a:lstStyle/>
          <a:p>
            <a:r>
              <a:rPr lang="nl-NL" dirty="0"/>
              <a:t>Ga na KI niet te snel kijken! </a:t>
            </a:r>
          </a:p>
          <a:p>
            <a:r>
              <a:rPr lang="nl-NL" dirty="0"/>
              <a:t>EWK is een uitzondering</a:t>
            </a:r>
          </a:p>
          <a:p>
            <a:r>
              <a:rPr lang="nl-NL" dirty="0"/>
              <a:t>Schijf op werksterstand!</a:t>
            </a:r>
          </a:p>
          <a:p>
            <a:r>
              <a:rPr lang="nl-NL" dirty="0"/>
              <a:t>Of moerrooster voor het vlieggat!</a:t>
            </a:r>
          </a:p>
          <a:p>
            <a:r>
              <a:rPr lang="nl-NL" dirty="0"/>
              <a:t>Snel invoeren niet gunstig omdat moer nog maar kort aan de leg is: Zorgen voor extra legruimte (kan bij EWK niet)</a:t>
            </a:r>
          </a:p>
        </p:txBody>
      </p:sp>
    </p:spTree>
    <p:extLst>
      <p:ext uri="{BB962C8B-B14F-4D97-AF65-F5344CB8AC3E}">
        <p14:creationId xmlns:p14="http://schemas.microsoft.com/office/powerpoint/2010/main" val="1732098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80771-81F9-6CA7-CAD6-023921F11584}"/>
              </a:ext>
            </a:extLst>
          </p:cNvPr>
          <p:cNvSpPr>
            <a:spLocks noGrp="1"/>
          </p:cNvSpPr>
          <p:nvPr>
            <p:ph type="title"/>
          </p:nvPr>
        </p:nvSpPr>
        <p:spPr/>
        <p:txBody>
          <a:bodyPr/>
          <a:lstStyle/>
          <a:p>
            <a:r>
              <a:rPr lang="nl-NL" dirty="0"/>
              <a:t>Tweede narcose?</a:t>
            </a:r>
          </a:p>
        </p:txBody>
      </p:sp>
      <p:sp>
        <p:nvSpPr>
          <p:cNvPr id="3" name="Tijdelijke aanduiding voor inhoud 2">
            <a:extLst>
              <a:ext uri="{FF2B5EF4-FFF2-40B4-BE49-F238E27FC236}">
                <a16:creationId xmlns:a16="http://schemas.microsoft.com/office/drawing/2014/main" id="{AE5E978E-C25C-E3BA-BC61-FDD2704350E0}"/>
              </a:ext>
            </a:extLst>
          </p:cNvPr>
          <p:cNvSpPr>
            <a:spLocks noGrp="1"/>
          </p:cNvSpPr>
          <p:nvPr>
            <p:ph idx="1"/>
          </p:nvPr>
        </p:nvSpPr>
        <p:spPr/>
        <p:txBody>
          <a:bodyPr/>
          <a:lstStyle/>
          <a:p>
            <a:r>
              <a:rPr lang="nl-NL" dirty="0"/>
              <a:t>Wanneer? Na 7 dagen geen eitjes</a:t>
            </a:r>
          </a:p>
          <a:p>
            <a:r>
              <a:rPr lang="nl-NL" dirty="0"/>
              <a:t>Let op het kastje en vlieggat (geen fuik voor de moer)</a:t>
            </a:r>
          </a:p>
          <a:p>
            <a:r>
              <a:rPr lang="nl-NL" dirty="0"/>
              <a:t>5 minuten liefst in de broedstoof</a:t>
            </a:r>
          </a:p>
          <a:p>
            <a:endParaRPr lang="nl-NL" dirty="0"/>
          </a:p>
        </p:txBody>
      </p:sp>
    </p:spTree>
    <p:extLst>
      <p:ext uri="{BB962C8B-B14F-4D97-AF65-F5344CB8AC3E}">
        <p14:creationId xmlns:p14="http://schemas.microsoft.com/office/powerpoint/2010/main" val="210978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37CBB4-970D-533A-00BF-0C6130D9AC4B}"/>
              </a:ext>
            </a:extLst>
          </p:cNvPr>
          <p:cNvSpPr>
            <a:spLocks noGrp="1"/>
          </p:cNvSpPr>
          <p:nvPr>
            <p:ph type="title"/>
          </p:nvPr>
        </p:nvSpPr>
        <p:spPr/>
        <p:txBody>
          <a:bodyPr>
            <a:normAutofit fontScale="90000"/>
          </a:bodyPr>
          <a:lstStyle/>
          <a:p>
            <a:r>
              <a:rPr lang="nl-NL" dirty="0"/>
              <a:t>Waar komen de kastjes te staan?</a:t>
            </a:r>
          </a:p>
        </p:txBody>
      </p:sp>
      <p:sp>
        <p:nvSpPr>
          <p:cNvPr id="3" name="Tijdelijke aanduiding voor inhoud 2">
            <a:extLst>
              <a:ext uri="{FF2B5EF4-FFF2-40B4-BE49-F238E27FC236}">
                <a16:creationId xmlns:a16="http://schemas.microsoft.com/office/drawing/2014/main" id="{F4E74130-FC38-A319-583A-5516F50CA778}"/>
              </a:ext>
            </a:extLst>
          </p:cNvPr>
          <p:cNvSpPr>
            <a:spLocks noGrp="1"/>
          </p:cNvSpPr>
          <p:nvPr>
            <p:ph idx="1"/>
          </p:nvPr>
        </p:nvSpPr>
        <p:spPr/>
        <p:txBody>
          <a:bodyPr/>
          <a:lstStyle/>
          <a:p>
            <a:r>
              <a:rPr lang="nl-NL" dirty="0"/>
              <a:t>Hoe snel je een moer moet invoeren is ook afhankelijk van je bijenstand</a:t>
            </a:r>
          </a:p>
          <a:p>
            <a:r>
              <a:rPr lang="nl-NL" dirty="0"/>
              <a:t>Bij meer kans op roverij zoals bij mij in de stad, kan je de volkjes niet in de </a:t>
            </a:r>
            <a:r>
              <a:rPr lang="nl-NL" dirty="0" err="1"/>
              <a:t>EWK’s</a:t>
            </a:r>
            <a:r>
              <a:rPr lang="nl-NL" dirty="0"/>
              <a:t> laten zitten tot het eerste broed uit loopt</a:t>
            </a:r>
          </a:p>
        </p:txBody>
      </p:sp>
    </p:spTree>
    <p:extLst>
      <p:ext uri="{BB962C8B-B14F-4D97-AF65-F5344CB8AC3E}">
        <p14:creationId xmlns:p14="http://schemas.microsoft.com/office/powerpoint/2010/main" val="53135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46648" y="15240"/>
            <a:ext cx="5770984" cy="1143000"/>
          </a:xfrm>
        </p:spPr>
        <p:txBody>
          <a:bodyPr>
            <a:normAutofit fontScale="90000"/>
          </a:bodyPr>
          <a:lstStyle/>
          <a:p>
            <a:r>
              <a:rPr lang="nl-NL" dirty="0"/>
              <a:t>bevruchte moer invoeren</a:t>
            </a:r>
          </a:p>
        </p:txBody>
      </p:sp>
      <p:graphicFrame>
        <p:nvGraphicFramePr>
          <p:cNvPr id="4" name="Tijdelijke aanduiding voor inhoud 3"/>
          <p:cNvGraphicFramePr>
            <a:graphicFrameLocks noGrp="1"/>
          </p:cNvGraphicFramePr>
          <p:nvPr>
            <p:ph idx="1"/>
          </p:nvPr>
        </p:nvGraphicFramePr>
        <p:xfrm>
          <a:off x="2915816" y="1158240"/>
          <a:ext cx="6048672" cy="5699760"/>
        </p:xfrm>
        <a:graphic>
          <a:graphicData uri="http://schemas.openxmlformats.org/drawingml/2006/table">
            <a:tbl>
              <a:tblPr firstRow="1" bandRow="1">
                <a:tableStyleId>{5C22544A-7EE6-4342-B048-85BDC9FD1C3A}</a:tableStyleId>
              </a:tblPr>
              <a:tblGrid>
                <a:gridCol w="2113395">
                  <a:extLst>
                    <a:ext uri="{9D8B030D-6E8A-4147-A177-3AD203B41FA5}">
                      <a16:colId xmlns:a16="http://schemas.microsoft.com/office/drawing/2014/main" val="20000"/>
                    </a:ext>
                  </a:extLst>
                </a:gridCol>
                <a:gridCol w="1919053">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1" i="0" u="none" strike="noStrike" cap="none" normalizeH="0" baseline="0" dirty="0">
                          <a:ln>
                            <a:noFill/>
                          </a:ln>
                          <a:solidFill>
                            <a:schemeClr val="tx1"/>
                          </a:solidFill>
                          <a:effectLst/>
                          <a:latin typeface="Arial" charset="0"/>
                        </a:rPr>
                        <a:t>Factor</a:t>
                      </a:r>
                      <a:endParaRPr kumimoji="0" lang="en-US" sz="2200" b="1"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1" i="0" u="none" strike="noStrike" cap="none" normalizeH="0" baseline="0">
                          <a:ln>
                            <a:noFill/>
                          </a:ln>
                          <a:solidFill>
                            <a:schemeClr val="tx1"/>
                          </a:solidFill>
                          <a:effectLst/>
                          <a:latin typeface="Arial" charset="0"/>
                        </a:rPr>
                        <a:t>Succes</a:t>
                      </a:r>
                      <a:endParaRPr kumimoji="0" lang="en-US" sz="2200" b="1"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1" i="0" u="none" strike="noStrike" cap="none" normalizeH="0" baseline="0">
                          <a:ln>
                            <a:noFill/>
                          </a:ln>
                          <a:solidFill>
                            <a:schemeClr val="tx1"/>
                          </a:solidFill>
                          <a:effectLst/>
                          <a:latin typeface="Arial" charset="0"/>
                        </a:rPr>
                        <a:t>Ramp</a:t>
                      </a:r>
                      <a:endParaRPr kumimoji="0" lang="en-US" sz="2200" b="1"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0"/>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leeftijd moer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oud</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jong</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1"/>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conditie moer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ontspannen</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gestrest</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2"/>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leeftijd bijen</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jong</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oud</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3"/>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darren aanwezig</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nee</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ja</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4"/>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zwermseizoen</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buiten</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binnen</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5"/>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err="1">
                          <a:ln>
                            <a:noFill/>
                          </a:ln>
                          <a:solidFill>
                            <a:schemeClr val="tx1"/>
                          </a:solidFill>
                          <a:effectLst/>
                          <a:latin typeface="Arial" charset="0"/>
                        </a:rPr>
                        <a:t>eileg</a:t>
                      </a:r>
                      <a:r>
                        <a:rPr kumimoji="0" lang="nl-NL" sz="2200" b="0" i="0" u="none" strike="noStrike" cap="none" normalizeH="0" baseline="0" dirty="0">
                          <a:ln>
                            <a:noFill/>
                          </a:ln>
                          <a:solidFill>
                            <a:schemeClr val="tx1"/>
                          </a:solidFill>
                          <a:effectLst/>
                          <a:latin typeface="Arial" charset="0"/>
                        </a:rPr>
                        <a:t> moer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ja</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nee</a:t>
                      </a:r>
                      <a:endParaRPr kumimoji="0" lang="en-US" sz="2200" b="0" i="0" u="none" strike="noStrike" cap="none" normalizeH="0" baseline="0">
                        <a:ln>
                          <a:noFill/>
                        </a:ln>
                        <a:solidFill>
                          <a:schemeClr val="tx1"/>
                        </a:solidFill>
                        <a:effectLst/>
                        <a:latin typeface="Arial" charset="0"/>
                      </a:endParaRPr>
                    </a:p>
                  </a:txBody>
                  <a:tcPr horzOverflow="overflow"/>
                </a:tc>
                <a:extLst>
                  <a:ext uri="{0D108BD9-81ED-4DB2-BD59-A6C34878D82A}">
                    <a16:rowId xmlns:a16="http://schemas.microsoft.com/office/drawing/2014/main" val="10006"/>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raskenmerk</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rustig</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nerveus</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7"/>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verwantschap</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eigen bijen</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vreemde bijen</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8"/>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introductie door</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verenigen</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kooitje</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09"/>
                  </a:ext>
                </a:extLst>
              </a:tr>
              <a:tr h="370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a:ln>
                            <a:noFill/>
                          </a:ln>
                          <a:solidFill>
                            <a:schemeClr val="tx1"/>
                          </a:solidFill>
                          <a:effectLst/>
                          <a:latin typeface="Arial" charset="0"/>
                        </a:rPr>
                        <a:t>verhouding eigen / vreemde bijen </a:t>
                      </a:r>
                      <a:endParaRPr kumimoji="0" lang="en-US" sz="2200" b="0" i="0" u="none" strike="noStrike" cap="none" normalizeH="0" baseline="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groot</a:t>
                      </a:r>
                      <a:endParaRPr kumimoji="0" lang="en-US" sz="2200" b="0" i="0" u="none" strike="noStrike" cap="none" normalizeH="0" baseline="0" dirty="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nl-NL" sz="2200" b="0" i="0" u="none" strike="noStrike" cap="none" normalizeH="0" baseline="0" dirty="0">
                          <a:ln>
                            <a:noFill/>
                          </a:ln>
                          <a:solidFill>
                            <a:schemeClr val="tx1"/>
                          </a:solidFill>
                          <a:effectLst/>
                          <a:latin typeface="Arial" charset="0"/>
                        </a:rPr>
                        <a:t>klein</a:t>
                      </a:r>
                      <a:endParaRPr kumimoji="0" lang="en-US" sz="2200" b="0" i="0" u="none" strike="noStrike" cap="none" normalizeH="0" baseline="0" dirty="0">
                        <a:ln>
                          <a:noFill/>
                        </a:ln>
                        <a:solidFill>
                          <a:schemeClr val="tx1"/>
                        </a:solidFill>
                        <a:effectLst/>
                        <a:latin typeface="Arial" charset="0"/>
                      </a:endParaRPr>
                    </a:p>
                  </a:txBody>
                  <a:tcPr horzOverflow="overflow"/>
                </a:tc>
                <a:extLst>
                  <a:ext uri="{0D108BD9-81ED-4DB2-BD59-A6C34878D82A}">
                    <a16:rowId xmlns:a16="http://schemas.microsoft.com/office/drawing/2014/main" val="10010"/>
                  </a:ext>
                </a:extLst>
              </a:tr>
            </a:tbl>
          </a:graphicData>
        </a:graphic>
      </p:graphicFrame>
      <p:sp>
        <p:nvSpPr>
          <p:cNvPr id="5" name="Tekstvak 4"/>
          <p:cNvSpPr txBox="1"/>
          <p:nvPr/>
        </p:nvSpPr>
        <p:spPr>
          <a:xfrm>
            <a:off x="2987824" y="1484784"/>
            <a:ext cx="5688632" cy="369332"/>
          </a:xfrm>
          <a:prstGeom prst="rect">
            <a:avLst/>
          </a:prstGeom>
          <a:noFill/>
        </p:spPr>
        <p:txBody>
          <a:bodyPr wrap="square" rtlCol="0">
            <a:spAutoFit/>
          </a:bodyPr>
          <a:lstStyle/>
          <a:p>
            <a:endParaRPr lang="nl-NL" dirty="0"/>
          </a:p>
        </p:txBody>
      </p:sp>
    </p:spTree>
    <p:extLst>
      <p:ext uri="{BB962C8B-B14F-4D97-AF65-F5344CB8AC3E}">
        <p14:creationId xmlns:p14="http://schemas.microsoft.com/office/powerpoint/2010/main" val="127842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C1CFE-6D21-A2EA-094C-B8108237593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0DEEAE5-86BE-CA1B-8734-B368D2C4BE98}"/>
              </a:ext>
            </a:extLst>
          </p:cNvPr>
          <p:cNvSpPr>
            <a:spLocks noGrp="1"/>
          </p:cNvSpPr>
          <p:nvPr>
            <p:ph type="title"/>
          </p:nvPr>
        </p:nvSpPr>
        <p:spPr>
          <a:xfrm>
            <a:off x="2915816" y="23369"/>
            <a:ext cx="5770984" cy="1143000"/>
          </a:xfrm>
        </p:spPr>
        <p:txBody>
          <a:bodyPr>
            <a:normAutofit fontScale="90000"/>
          </a:bodyPr>
          <a:lstStyle/>
          <a:p>
            <a:r>
              <a:rPr lang="nl-NL" sz="3200" dirty="0"/>
              <a:t>Invoermethode afhankelijk van stand van zaken in het bevruchtingskastje</a:t>
            </a:r>
          </a:p>
        </p:txBody>
      </p:sp>
      <p:sp>
        <p:nvSpPr>
          <p:cNvPr id="7" name="Tijdelijke aanduiding voor inhoud 6">
            <a:extLst>
              <a:ext uri="{FF2B5EF4-FFF2-40B4-BE49-F238E27FC236}">
                <a16:creationId xmlns:a16="http://schemas.microsoft.com/office/drawing/2014/main" id="{AC3148B8-DE56-381D-4C0A-AA53C5203156}"/>
              </a:ext>
            </a:extLst>
          </p:cNvPr>
          <p:cNvSpPr>
            <a:spLocks noGrp="1"/>
          </p:cNvSpPr>
          <p:nvPr>
            <p:ph idx="1"/>
          </p:nvPr>
        </p:nvSpPr>
        <p:spPr>
          <a:xfrm>
            <a:off x="2604533" y="1340768"/>
            <a:ext cx="6516216" cy="4248472"/>
          </a:xfrm>
        </p:spPr>
        <p:txBody>
          <a:bodyPr>
            <a:normAutofit fontScale="85000" lnSpcReduction="20000"/>
          </a:bodyPr>
          <a:lstStyle/>
          <a:p>
            <a:pPr marL="914400" lvl="1" indent="-514350">
              <a:buFont typeface="+mj-lt"/>
              <a:buAutoNum type="arabicPeriod"/>
            </a:pPr>
            <a:r>
              <a:rPr lang="nl-NL" dirty="0"/>
              <a:t>Uitlopend broed</a:t>
            </a:r>
          </a:p>
          <a:p>
            <a:pPr marL="1257300" lvl="2" indent="-457200"/>
            <a:r>
              <a:rPr lang="nl-NL" dirty="0" err="1"/>
              <a:t>Broedloosdeel</a:t>
            </a:r>
            <a:r>
              <a:rPr lang="nl-NL" dirty="0"/>
              <a:t> totale broedaflegger met </a:t>
            </a:r>
            <a:r>
              <a:rPr lang="nl-NL" dirty="0" err="1"/>
              <a:t>nicotkooitje</a:t>
            </a:r>
            <a:r>
              <a:rPr lang="nl-NL" dirty="0"/>
              <a:t>.</a:t>
            </a:r>
          </a:p>
          <a:p>
            <a:pPr marL="1314450" lvl="2" indent="-514350"/>
            <a:endParaRPr lang="nl-NL" dirty="0"/>
          </a:p>
          <a:p>
            <a:pPr marL="914400" lvl="1" indent="-514350">
              <a:buFont typeface="+mj-lt"/>
              <a:buAutoNum type="arabicPeriod"/>
            </a:pPr>
            <a:r>
              <a:rPr lang="nl-NL" dirty="0"/>
              <a:t>Gesloten broed, wat oudere koningin, groter eigen volkje</a:t>
            </a:r>
          </a:p>
          <a:p>
            <a:pPr marL="1314450" lvl="2" indent="-514350"/>
            <a:r>
              <a:rPr lang="nl-NL" dirty="0"/>
              <a:t>Met krant op broedaflegger</a:t>
            </a:r>
          </a:p>
          <a:p>
            <a:pPr marL="1314450" lvl="2" indent="-514350"/>
            <a:endParaRPr lang="nl-NL" dirty="0"/>
          </a:p>
          <a:p>
            <a:pPr marL="914400" lvl="1" indent="-514350">
              <a:buFont typeface="+mj-lt"/>
              <a:buAutoNum type="arabicPeriod"/>
            </a:pPr>
            <a:r>
              <a:rPr lang="nl-NL" dirty="0"/>
              <a:t>Kwetsbaar of waardevol (net aan de leg, via de post toegestuurd)</a:t>
            </a:r>
          </a:p>
          <a:p>
            <a:pPr marL="1314450" lvl="2" indent="-514350"/>
            <a:r>
              <a:rPr lang="nl-NL" dirty="0"/>
              <a:t>Met </a:t>
            </a:r>
            <a:r>
              <a:rPr lang="nl-NL" dirty="0" err="1"/>
              <a:t>nicotkooitje</a:t>
            </a:r>
            <a:r>
              <a:rPr lang="nl-NL" dirty="0"/>
              <a:t> op een volkje met jonge bijen (zuiger)</a:t>
            </a:r>
          </a:p>
          <a:p>
            <a:pPr marL="1314450" lvl="2" indent="-514350"/>
            <a:r>
              <a:rPr lang="nl-NL" dirty="0"/>
              <a:t>Opdrukkooitje op uitlopend broed</a:t>
            </a:r>
          </a:p>
          <a:p>
            <a:pPr marL="1314450" lvl="2" indent="-514350"/>
            <a:endParaRPr lang="nl-NL" dirty="0"/>
          </a:p>
        </p:txBody>
      </p:sp>
    </p:spTree>
    <p:extLst>
      <p:ext uri="{BB962C8B-B14F-4D97-AF65-F5344CB8AC3E}">
        <p14:creationId xmlns:p14="http://schemas.microsoft.com/office/powerpoint/2010/main" val="346158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3369"/>
            <a:ext cx="5770984" cy="1143000"/>
          </a:xfrm>
        </p:spPr>
        <p:txBody>
          <a:bodyPr>
            <a:normAutofit/>
          </a:bodyPr>
          <a:lstStyle/>
          <a:p>
            <a:r>
              <a:rPr lang="nl-NL" sz="3200" dirty="0"/>
              <a:t>Moeren met </a:t>
            </a:r>
            <a:r>
              <a:rPr lang="nl-NL" sz="3200" b="1" dirty="0"/>
              <a:t>uitlopend</a:t>
            </a:r>
            <a:r>
              <a:rPr lang="nl-NL" sz="3200" dirty="0"/>
              <a:t> broed</a:t>
            </a:r>
          </a:p>
        </p:txBody>
      </p:sp>
      <p:sp>
        <p:nvSpPr>
          <p:cNvPr id="7" name="Tijdelijke aanduiding voor inhoud 6">
            <a:extLst>
              <a:ext uri="{FF2B5EF4-FFF2-40B4-BE49-F238E27FC236}">
                <a16:creationId xmlns:a16="http://schemas.microsoft.com/office/drawing/2014/main" id="{F4F5AFC4-F246-45B5-92FF-5B34C380FD00}"/>
              </a:ext>
            </a:extLst>
          </p:cNvPr>
          <p:cNvSpPr>
            <a:spLocks noGrp="1"/>
          </p:cNvSpPr>
          <p:nvPr>
            <p:ph idx="1"/>
          </p:nvPr>
        </p:nvSpPr>
        <p:spPr>
          <a:xfrm>
            <a:off x="2627784" y="980728"/>
            <a:ext cx="6516216" cy="3744416"/>
          </a:xfrm>
        </p:spPr>
        <p:txBody>
          <a:bodyPr>
            <a:normAutofit/>
          </a:bodyPr>
          <a:lstStyle/>
          <a:p>
            <a:r>
              <a:rPr lang="nl-NL" dirty="0"/>
              <a:t>Totale broedaflegger maken</a:t>
            </a:r>
          </a:p>
          <a:p>
            <a:r>
              <a:rPr lang="nl-NL" dirty="0" err="1"/>
              <a:t>Broedloos</a:t>
            </a:r>
            <a:r>
              <a:rPr lang="nl-NL" dirty="0"/>
              <a:t> deel:</a:t>
            </a:r>
          </a:p>
          <a:p>
            <a:pPr marL="914400" lvl="1" indent="-514350">
              <a:buFont typeface="+mj-lt"/>
              <a:buAutoNum type="arabicPeriod"/>
            </a:pPr>
            <a:r>
              <a:rPr lang="nl-NL" dirty="0"/>
              <a:t>Zonder de moer</a:t>
            </a:r>
          </a:p>
          <a:p>
            <a:pPr marL="914400" lvl="1" indent="-514350">
              <a:buFont typeface="+mj-lt"/>
              <a:buAutoNum type="arabicPeriod"/>
            </a:pPr>
            <a:r>
              <a:rPr lang="nl-NL" dirty="0"/>
              <a:t>Sproeien met oxaalzuur</a:t>
            </a:r>
          </a:p>
          <a:p>
            <a:pPr marL="914400" lvl="1" indent="-514350">
              <a:buFont typeface="+mj-lt"/>
              <a:buAutoNum type="arabicPeriod"/>
            </a:pPr>
            <a:r>
              <a:rPr lang="nl-NL" dirty="0"/>
              <a:t>Nieuwe moer invoeren met </a:t>
            </a:r>
            <a:r>
              <a:rPr lang="nl-NL" dirty="0" err="1"/>
              <a:t>nicot</a:t>
            </a:r>
            <a:r>
              <a:rPr lang="nl-NL" dirty="0"/>
              <a:t>- kooitje</a:t>
            </a:r>
          </a:p>
          <a:p>
            <a:pPr marL="914400" lvl="1" indent="-514350">
              <a:buFont typeface="+mj-lt"/>
              <a:buAutoNum type="arabicPeriod"/>
            </a:pPr>
            <a:r>
              <a:rPr lang="nl-NL" dirty="0"/>
              <a:t>Na 7 dagen controleren</a:t>
            </a:r>
          </a:p>
          <a:p>
            <a:pPr marL="914400" lvl="1" indent="-514350">
              <a:buFont typeface="+mj-lt"/>
              <a:buAutoNum type="arabicPeriod"/>
            </a:pPr>
            <a:endParaRPr lang="nl-NL" dirty="0">
              <a:highlight>
                <a:srgbClr val="FFFF00"/>
              </a:highlight>
            </a:endParaRPr>
          </a:p>
        </p:txBody>
      </p:sp>
      <p:pic>
        <p:nvPicPr>
          <p:cNvPr id="12" name="Afbeelding 11">
            <a:extLst>
              <a:ext uri="{FF2B5EF4-FFF2-40B4-BE49-F238E27FC236}">
                <a16:creationId xmlns:a16="http://schemas.microsoft.com/office/drawing/2014/main" id="{C2A3355D-C393-4592-8D55-4888DDC2924B}"/>
              </a:ext>
            </a:extLst>
          </p:cNvPr>
          <p:cNvPicPr>
            <a:picLocks noChangeAspect="1"/>
          </p:cNvPicPr>
          <p:nvPr/>
        </p:nvPicPr>
        <p:blipFill>
          <a:blip r:embed="rId3"/>
          <a:stretch>
            <a:fillRect/>
          </a:stretch>
        </p:blipFill>
        <p:spPr>
          <a:xfrm>
            <a:off x="7079302" y="3890389"/>
            <a:ext cx="2098565" cy="2974082"/>
          </a:xfrm>
          <a:prstGeom prst="rect">
            <a:avLst/>
          </a:prstGeom>
        </p:spPr>
      </p:pic>
      <p:pic>
        <p:nvPicPr>
          <p:cNvPr id="4" name="Picture 3">
            <a:extLst>
              <a:ext uri="{FF2B5EF4-FFF2-40B4-BE49-F238E27FC236}">
                <a16:creationId xmlns:a16="http://schemas.microsoft.com/office/drawing/2014/main" id="{91F2E8F7-2329-E80D-1B66-D91CCD548313}"/>
              </a:ext>
            </a:extLst>
          </p:cNvPr>
          <p:cNvPicPr>
            <a:picLocks noChangeAspect="1"/>
          </p:cNvPicPr>
          <p:nvPr/>
        </p:nvPicPr>
        <p:blipFill>
          <a:blip r:embed="rId4"/>
          <a:stretch>
            <a:fillRect/>
          </a:stretch>
        </p:blipFill>
        <p:spPr>
          <a:xfrm>
            <a:off x="2771800" y="4549390"/>
            <a:ext cx="2391109" cy="2314898"/>
          </a:xfrm>
          <a:prstGeom prst="rect">
            <a:avLst/>
          </a:prstGeom>
        </p:spPr>
      </p:pic>
      <p:sp>
        <p:nvSpPr>
          <p:cNvPr id="3" name="TextBox 2">
            <a:extLst>
              <a:ext uri="{FF2B5EF4-FFF2-40B4-BE49-F238E27FC236}">
                <a16:creationId xmlns:a16="http://schemas.microsoft.com/office/drawing/2014/main" id="{88AC3070-2D9C-7814-6ECD-D9A2C0A3A1DE}"/>
              </a:ext>
            </a:extLst>
          </p:cNvPr>
          <p:cNvSpPr txBox="1"/>
          <p:nvPr/>
        </p:nvSpPr>
        <p:spPr>
          <a:xfrm>
            <a:off x="5364088" y="4567315"/>
            <a:ext cx="1768433" cy="523220"/>
          </a:xfrm>
          <a:prstGeom prst="rect">
            <a:avLst/>
          </a:prstGeom>
          <a:noFill/>
        </p:spPr>
        <p:txBody>
          <a:bodyPr wrap="none" rtlCol="0">
            <a:spAutoFit/>
          </a:bodyPr>
          <a:lstStyle/>
          <a:p>
            <a:r>
              <a:rPr lang="en-GB" sz="2800" dirty="0"/>
              <a:t>op </a:t>
            </a:r>
            <a:r>
              <a:rPr lang="en-GB" sz="2800" dirty="0" err="1"/>
              <a:t>doppen</a:t>
            </a:r>
            <a:endParaRPr lang="en-NL" sz="2800" dirty="0"/>
          </a:p>
        </p:txBody>
      </p:sp>
    </p:spTree>
    <p:extLst>
      <p:ext uri="{BB962C8B-B14F-4D97-AF65-F5344CB8AC3E}">
        <p14:creationId xmlns:p14="http://schemas.microsoft.com/office/powerpoint/2010/main" val="305223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20721" y="0"/>
            <a:ext cx="5770984" cy="1143000"/>
          </a:xfrm>
        </p:spPr>
        <p:txBody>
          <a:bodyPr>
            <a:normAutofit fontScale="90000"/>
          </a:bodyPr>
          <a:lstStyle/>
          <a:p>
            <a:r>
              <a:rPr lang="nl-NL" dirty="0"/>
              <a:t>Voordelen </a:t>
            </a:r>
            <a:br>
              <a:rPr lang="nl-NL" dirty="0"/>
            </a:br>
            <a:r>
              <a:rPr lang="nl-NL" dirty="0"/>
              <a:t>Totale broedaflegger</a:t>
            </a:r>
          </a:p>
        </p:txBody>
      </p:sp>
      <p:sp>
        <p:nvSpPr>
          <p:cNvPr id="3" name="Tijdelijke aanduiding voor inhoud 2"/>
          <p:cNvSpPr>
            <a:spLocks noGrp="1"/>
          </p:cNvSpPr>
          <p:nvPr>
            <p:ph idx="1"/>
          </p:nvPr>
        </p:nvSpPr>
        <p:spPr>
          <a:xfrm>
            <a:off x="2915816" y="1600200"/>
            <a:ext cx="4176464" cy="5141168"/>
          </a:xfrm>
        </p:spPr>
        <p:txBody>
          <a:bodyPr>
            <a:normAutofit/>
          </a:bodyPr>
          <a:lstStyle/>
          <a:p>
            <a:endParaRPr lang="nl-NL" dirty="0"/>
          </a:p>
          <a:p>
            <a:endParaRPr lang="nl-NL" dirty="0"/>
          </a:p>
        </p:txBody>
      </p:sp>
      <p:sp>
        <p:nvSpPr>
          <p:cNvPr id="6" name="Tijdelijke aanduiding voor inhoud 6">
            <a:extLst>
              <a:ext uri="{FF2B5EF4-FFF2-40B4-BE49-F238E27FC236}">
                <a16:creationId xmlns:a16="http://schemas.microsoft.com/office/drawing/2014/main" id="{4A7AE5DD-B34C-4767-B788-F09A1E7F5556}"/>
              </a:ext>
            </a:extLst>
          </p:cNvPr>
          <p:cNvSpPr txBox="1">
            <a:spLocks/>
          </p:cNvSpPr>
          <p:nvPr/>
        </p:nvSpPr>
        <p:spPr>
          <a:xfrm>
            <a:off x="2709869" y="1222978"/>
            <a:ext cx="6192688" cy="551838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dirty="0"/>
              <a:t>Makkelijk invoeren</a:t>
            </a:r>
          </a:p>
          <a:p>
            <a:r>
              <a:rPr lang="nl-NL" dirty="0"/>
              <a:t>Voldoende tijd wintervolk</a:t>
            </a:r>
          </a:p>
          <a:p>
            <a:r>
              <a:rPr lang="nl-NL" dirty="0"/>
              <a:t>Schone start qua mijten</a:t>
            </a:r>
          </a:p>
          <a:p>
            <a:r>
              <a:rPr lang="nl-NL" dirty="0"/>
              <a:t>Raatvernieuwing</a:t>
            </a:r>
          </a:p>
          <a:p>
            <a:endParaRPr lang="nl-NL" dirty="0"/>
          </a:p>
          <a:p>
            <a:r>
              <a:rPr lang="nl-NL" dirty="0"/>
              <a:t>Broedaflegger gebruiken:</a:t>
            </a:r>
          </a:p>
          <a:p>
            <a:pPr marL="914400" lvl="1" indent="-514350">
              <a:buFont typeface="+mj-lt"/>
              <a:buAutoNum type="arabicPeriod"/>
            </a:pPr>
            <a:r>
              <a:rPr lang="nl-NL" dirty="0" err="1"/>
              <a:t>Volkvermeerdering</a:t>
            </a:r>
            <a:endParaRPr lang="nl-NL" dirty="0"/>
          </a:p>
          <a:p>
            <a:pPr marL="914400" lvl="1" indent="-514350">
              <a:buFont typeface="+mj-lt"/>
              <a:buAutoNum type="arabicPeriod"/>
            </a:pPr>
            <a:r>
              <a:rPr lang="nl-NL" dirty="0"/>
              <a:t>Versterking volken</a:t>
            </a:r>
          </a:p>
          <a:p>
            <a:pPr marL="400050" lvl="1" indent="0">
              <a:buNone/>
            </a:pPr>
            <a:r>
              <a:rPr lang="nl-NL" dirty="0"/>
              <a:t>Na 24 dagen sproeien met oxaalzuur! Of mierenzuur (verzamelbroedschuur,</a:t>
            </a:r>
          </a:p>
          <a:p>
            <a:pPr marL="400050" lvl="1" indent="0">
              <a:buNone/>
            </a:pPr>
            <a:r>
              <a:rPr lang="nl-NL" dirty="0"/>
              <a:t>ramen met bijen die je voor van alles kan gebruiken)</a:t>
            </a:r>
          </a:p>
        </p:txBody>
      </p:sp>
      <p:pic>
        <p:nvPicPr>
          <p:cNvPr id="8" name="Afbeelding 7">
            <a:extLst>
              <a:ext uri="{FF2B5EF4-FFF2-40B4-BE49-F238E27FC236}">
                <a16:creationId xmlns:a16="http://schemas.microsoft.com/office/drawing/2014/main" id="{3E47CDBF-F87E-4CF1-B68B-327F6AD367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2492896"/>
            <a:ext cx="1944216" cy="2592288"/>
          </a:xfrm>
          <a:prstGeom prst="rect">
            <a:avLst/>
          </a:prstGeom>
        </p:spPr>
      </p:pic>
    </p:spTree>
    <p:extLst>
      <p:ext uri="{BB962C8B-B14F-4D97-AF65-F5344CB8AC3E}">
        <p14:creationId xmlns:p14="http://schemas.microsoft.com/office/powerpoint/2010/main" val="148041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940" y="-60672"/>
            <a:ext cx="5770984" cy="1143000"/>
          </a:xfrm>
        </p:spPr>
        <p:txBody>
          <a:bodyPr>
            <a:normAutofit/>
          </a:bodyPr>
          <a:lstStyle/>
          <a:p>
            <a:r>
              <a:rPr lang="nl-NL" sz="3200" dirty="0"/>
              <a:t>Moeren met </a:t>
            </a:r>
            <a:r>
              <a:rPr lang="nl-NL" sz="3200" b="1" dirty="0"/>
              <a:t>gesloten</a:t>
            </a:r>
            <a:r>
              <a:rPr lang="nl-NL" sz="3200" dirty="0"/>
              <a:t> broed</a:t>
            </a:r>
          </a:p>
        </p:txBody>
      </p:sp>
      <p:sp>
        <p:nvSpPr>
          <p:cNvPr id="7" name="Tijdelijke aanduiding voor inhoud 6">
            <a:extLst>
              <a:ext uri="{FF2B5EF4-FFF2-40B4-BE49-F238E27FC236}">
                <a16:creationId xmlns:a16="http://schemas.microsoft.com/office/drawing/2014/main" id="{F4F5AFC4-F246-45B5-92FF-5B34C380FD00}"/>
              </a:ext>
            </a:extLst>
          </p:cNvPr>
          <p:cNvSpPr>
            <a:spLocks noGrp="1"/>
          </p:cNvSpPr>
          <p:nvPr>
            <p:ph idx="1"/>
          </p:nvPr>
        </p:nvSpPr>
        <p:spPr>
          <a:xfrm>
            <a:off x="2489052" y="749938"/>
            <a:ext cx="6192688" cy="5141168"/>
          </a:xfrm>
        </p:spPr>
        <p:txBody>
          <a:bodyPr/>
          <a:lstStyle/>
          <a:p>
            <a:r>
              <a:rPr lang="nl-NL" dirty="0"/>
              <a:t>Invoeren met krant en bevruchtingskastje</a:t>
            </a:r>
          </a:p>
          <a:p>
            <a:r>
              <a:rPr lang="nl-NL" dirty="0"/>
              <a:t>In Broed-</a:t>
            </a:r>
            <a:br>
              <a:rPr lang="nl-NL" dirty="0"/>
            </a:br>
            <a:r>
              <a:rPr lang="nl-NL" dirty="0"/>
              <a:t>aflegger</a:t>
            </a:r>
          </a:p>
          <a:p>
            <a:endParaRPr lang="nl-NL" dirty="0"/>
          </a:p>
        </p:txBody>
      </p:sp>
      <p:pic>
        <p:nvPicPr>
          <p:cNvPr id="4" name="Afbeelding 3">
            <a:extLst>
              <a:ext uri="{FF2B5EF4-FFF2-40B4-BE49-F238E27FC236}">
                <a16:creationId xmlns:a16="http://schemas.microsoft.com/office/drawing/2014/main" id="{FD244BD8-E73C-40C0-A225-F7816DBCC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503" y="3152297"/>
            <a:ext cx="2159955" cy="2879940"/>
          </a:xfrm>
          <a:prstGeom prst="rect">
            <a:avLst/>
          </a:prstGeom>
        </p:spPr>
      </p:pic>
      <p:pic>
        <p:nvPicPr>
          <p:cNvPr id="6" name="Afbeelding 5">
            <a:extLst>
              <a:ext uri="{FF2B5EF4-FFF2-40B4-BE49-F238E27FC236}">
                <a16:creationId xmlns:a16="http://schemas.microsoft.com/office/drawing/2014/main" id="{5366B712-6EC1-43C6-9AD0-A39DC65830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045" y="3081732"/>
            <a:ext cx="2159955" cy="2879940"/>
          </a:xfrm>
          <a:prstGeom prst="rect">
            <a:avLst/>
          </a:prstGeom>
        </p:spPr>
      </p:pic>
      <p:pic>
        <p:nvPicPr>
          <p:cNvPr id="10" name="Afbeelding 9">
            <a:extLst>
              <a:ext uri="{FF2B5EF4-FFF2-40B4-BE49-F238E27FC236}">
                <a16:creationId xmlns:a16="http://schemas.microsoft.com/office/drawing/2014/main" id="{B2627178-F2C9-4F28-AEC8-8EA5A719D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692993" y="1089799"/>
            <a:ext cx="2828933" cy="2121700"/>
          </a:xfrm>
          <a:prstGeom prst="rect">
            <a:avLst/>
          </a:prstGeom>
        </p:spPr>
      </p:pic>
      <p:pic>
        <p:nvPicPr>
          <p:cNvPr id="9" name="Afbeelding 8">
            <a:extLst>
              <a:ext uri="{FF2B5EF4-FFF2-40B4-BE49-F238E27FC236}">
                <a16:creationId xmlns:a16="http://schemas.microsoft.com/office/drawing/2014/main" id="{62B150DC-14C3-4326-935B-A25B7BE8C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24909" y="1772816"/>
            <a:ext cx="2121701" cy="2828935"/>
          </a:xfrm>
          <a:prstGeom prst="rect">
            <a:avLst/>
          </a:prstGeom>
        </p:spPr>
      </p:pic>
      <p:sp>
        <p:nvSpPr>
          <p:cNvPr id="14" name="Tijdelijke aanduiding voor inhoud 4">
            <a:extLst>
              <a:ext uri="{FF2B5EF4-FFF2-40B4-BE49-F238E27FC236}">
                <a16:creationId xmlns:a16="http://schemas.microsoft.com/office/drawing/2014/main" id="{333BCFC4-74AC-42B0-899F-AA26EFE384A9}"/>
              </a:ext>
            </a:extLst>
          </p:cNvPr>
          <p:cNvSpPr txBox="1">
            <a:spLocks/>
          </p:cNvSpPr>
          <p:nvPr/>
        </p:nvSpPr>
        <p:spPr>
          <a:xfrm>
            <a:off x="2771503" y="6108062"/>
            <a:ext cx="6192985" cy="563658"/>
          </a:xfrm>
          <a:prstGeom prst="rect">
            <a:avLst/>
          </a:prstGeom>
        </p:spPr>
        <p:txBody>
          <a:bodyPr vert="horz" lIns="91440" tIns="45720" rIns="91440" bIns="45720" rtlCol="0">
            <a:normAutofit fontScale="47500" lnSpcReduction="20000"/>
          </a:bodyPr>
          <a:lstStyle/>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schemeClr val="tx1"/>
                </a:solidFill>
                <a:effectLst/>
                <a:uLnTx/>
                <a:uFillTx/>
                <a:latin typeface="+mn-lt"/>
                <a:ea typeface="+mn-ea"/>
                <a:cs typeface="+mn-cs"/>
              </a:rPr>
              <a:t>Laat de oude bijen eerst afvliegen 1 à 2 dagen goed weer (zelfde stand)</a:t>
            </a:r>
          </a:p>
          <a:p>
            <a:pPr marL="457200" marR="0" lvl="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nl-NL" sz="3200" dirty="0"/>
              <a:t>Daarna andere locatie</a:t>
            </a:r>
            <a:endParaRPr kumimoji="0" lang="nl-NL"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663470853"/>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TotalTime>
  <Words>809</Words>
  <Application>Microsoft Office PowerPoint</Application>
  <PresentationFormat>On-screen Show (4:3)</PresentationFormat>
  <Paragraphs>112</Paragraphs>
  <Slides>12</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Office-thema</vt:lpstr>
      <vt:lpstr>Verzorging moeren na bevruchting</vt:lpstr>
      <vt:lpstr>Kirchhainer, Apidea</vt:lpstr>
      <vt:lpstr>Tweede narcose?</vt:lpstr>
      <vt:lpstr>Waar komen de kastjes te staan?</vt:lpstr>
      <vt:lpstr>bevruchte moer invoeren</vt:lpstr>
      <vt:lpstr>Invoermethode afhankelijk van stand van zaken in het bevruchtingskastje</vt:lpstr>
      <vt:lpstr>Moeren met uitlopend broed</vt:lpstr>
      <vt:lpstr>Voordelen  Totale broedaflegger</vt:lpstr>
      <vt:lpstr>Moeren met gesloten broed</vt:lpstr>
      <vt:lpstr>Verenigen gaat beter bij oudere moer met groter eigen volkje</vt:lpstr>
      <vt:lpstr>Kwetsbare of waardevolle moeren (net aan de leg of van de leg door verzending)</vt:lpstr>
      <vt:lpstr>Verdere verzorging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bartmarie</dc:creator>
  <cp:lastModifiedBy>Pim Brascamp</cp:lastModifiedBy>
  <cp:revision>187</cp:revision>
  <dcterms:created xsi:type="dcterms:W3CDTF">2012-10-12T11:05:22Z</dcterms:created>
  <dcterms:modified xsi:type="dcterms:W3CDTF">2026-06-26T11:33:15Z</dcterms:modified>
</cp:coreProperties>
</file>