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4"/>
  </p:notesMasterIdLst>
  <p:sldIdLst>
    <p:sldId id="256" r:id="rId2"/>
    <p:sldId id="269" r:id="rId3"/>
    <p:sldId id="327" r:id="rId4"/>
    <p:sldId id="326" r:id="rId5"/>
    <p:sldId id="315" r:id="rId6"/>
    <p:sldId id="293" r:id="rId7"/>
    <p:sldId id="295" r:id="rId8"/>
    <p:sldId id="324" r:id="rId9"/>
    <p:sldId id="328" r:id="rId10"/>
    <p:sldId id="317" r:id="rId11"/>
    <p:sldId id="325" r:id="rId12"/>
    <p:sldId id="292" r:id="rId13"/>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rt Barten" initials="BB" lastIdx="2" clrIdx="0">
    <p:extLst>
      <p:ext uri="{19B8F6BF-5375-455C-9EA6-DF929625EA0E}">
        <p15:presenceInfo xmlns:p15="http://schemas.microsoft.com/office/powerpoint/2012/main" userId="3c80e941090da00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BF46B25-C421-4216-822E-D5BFB7D86E93}" v="2" dt="2025-05-03T08:28:28.821"/>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38" autoAdjust="0"/>
  </p:normalViewPr>
  <p:slideViewPr>
    <p:cSldViewPr>
      <p:cViewPr varScale="1">
        <p:scale>
          <a:sx n="82" d="100"/>
          <a:sy n="82" d="100"/>
        </p:scale>
        <p:origin x="600" y="28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im Brascamp" userId="f844f48a125f1473" providerId="LiveId" clId="{8BF46B25-C421-4216-822E-D5BFB7D86E93}"/>
    <pc:docChg chg="custSel addSld modSld">
      <pc:chgData name="Pim Brascamp" userId="f844f48a125f1473" providerId="LiveId" clId="{8BF46B25-C421-4216-822E-D5BFB7D86E93}" dt="2025-05-03T08:35:24.747" v="498" actId="1076"/>
      <pc:docMkLst>
        <pc:docMk/>
      </pc:docMkLst>
      <pc:sldChg chg="modSp mod">
        <pc:chgData name="Pim Brascamp" userId="f844f48a125f1473" providerId="LiveId" clId="{8BF46B25-C421-4216-822E-D5BFB7D86E93}" dt="2025-05-03T08:17:47.237" v="40" actId="1076"/>
        <pc:sldMkLst>
          <pc:docMk/>
          <pc:sldMk cId="0" sldId="256"/>
        </pc:sldMkLst>
        <pc:spChg chg="mod">
          <ac:chgData name="Pim Brascamp" userId="f844f48a125f1473" providerId="LiveId" clId="{8BF46B25-C421-4216-822E-D5BFB7D86E93}" dt="2025-05-03T08:17:07.416" v="0" actId="6549"/>
          <ac:spMkLst>
            <pc:docMk/>
            <pc:sldMk cId="0" sldId="256"/>
            <ac:spMk id="2" creationId="{00000000-0000-0000-0000-000000000000}"/>
          </ac:spMkLst>
        </pc:spChg>
        <pc:spChg chg="mod">
          <ac:chgData name="Pim Brascamp" userId="f844f48a125f1473" providerId="LiveId" clId="{8BF46B25-C421-4216-822E-D5BFB7D86E93}" dt="2025-05-03T08:17:47.237" v="40" actId="1076"/>
          <ac:spMkLst>
            <pc:docMk/>
            <pc:sldMk cId="0" sldId="256"/>
            <ac:spMk id="3" creationId="{00000000-0000-0000-0000-000000000000}"/>
          </ac:spMkLst>
        </pc:spChg>
      </pc:sldChg>
      <pc:sldChg chg="addSp delSp modSp mod">
        <pc:chgData name="Pim Brascamp" userId="f844f48a125f1473" providerId="LiveId" clId="{8BF46B25-C421-4216-822E-D5BFB7D86E93}" dt="2025-05-03T08:19:38.261" v="47" actId="20577"/>
        <pc:sldMkLst>
          <pc:docMk/>
          <pc:sldMk cId="0" sldId="269"/>
        </pc:sldMkLst>
        <pc:spChg chg="mod">
          <ac:chgData name="Pim Brascamp" userId="f844f48a125f1473" providerId="LiveId" clId="{8BF46B25-C421-4216-822E-D5BFB7D86E93}" dt="2025-05-03T08:18:11.828" v="41" actId="6549"/>
          <ac:spMkLst>
            <pc:docMk/>
            <pc:sldMk cId="0" sldId="269"/>
            <ac:spMk id="2" creationId="{00000000-0000-0000-0000-000000000000}"/>
          </ac:spMkLst>
        </pc:spChg>
        <pc:spChg chg="mod">
          <ac:chgData name="Pim Brascamp" userId="f844f48a125f1473" providerId="LiveId" clId="{8BF46B25-C421-4216-822E-D5BFB7D86E93}" dt="2025-05-03T08:19:38.261" v="47" actId="20577"/>
          <ac:spMkLst>
            <pc:docMk/>
            <pc:sldMk cId="0" sldId="269"/>
            <ac:spMk id="6" creationId="{00000000-0000-0000-0000-000000000000}"/>
          </ac:spMkLst>
        </pc:spChg>
        <pc:picChg chg="add mod">
          <ac:chgData name="Pim Brascamp" userId="f844f48a125f1473" providerId="LiveId" clId="{8BF46B25-C421-4216-822E-D5BFB7D86E93}" dt="2025-05-03T08:19:12.976" v="45" actId="1076"/>
          <ac:picMkLst>
            <pc:docMk/>
            <pc:sldMk cId="0" sldId="269"/>
            <ac:picMk id="7" creationId="{A001A4B9-498F-EC19-F668-26A2F7DB7C80}"/>
          </ac:picMkLst>
        </pc:picChg>
        <pc:picChg chg="del mod">
          <ac:chgData name="Pim Brascamp" userId="f844f48a125f1473" providerId="LiveId" clId="{8BF46B25-C421-4216-822E-D5BFB7D86E93}" dt="2025-05-03T08:19:03.424" v="44" actId="478"/>
          <ac:picMkLst>
            <pc:docMk/>
            <pc:sldMk cId="0" sldId="269"/>
            <ac:picMk id="12" creationId="{0AFCE917-02E3-4BBA-B4AC-EA141CDCD695}"/>
          </ac:picMkLst>
        </pc:picChg>
      </pc:sldChg>
      <pc:sldChg chg="addSp delSp modSp mod">
        <pc:chgData name="Pim Brascamp" userId="f844f48a125f1473" providerId="LiveId" clId="{8BF46B25-C421-4216-822E-D5BFB7D86E93}" dt="2025-05-03T08:26:23.827" v="312" actId="113"/>
        <pc:sldMkLst>
          <pc:docMk/>
          <pc:sldMk cId="3052233868" sldId="293"/>
        </pc:sldMkLst>
        <pc:spChg chg="mod">
          <ac:chgData name="Pim Brascamp" userId="f844f48a125f1473" providerId="LiveId" clId="{8BF46B25-C421-4216-822E-D5BFB7D86E93}" dt="2025-05-03T08:26:23.827" v="312" actId="113"/>
          <ac:spMkLst>
            <pc:docMk/>
            <pc:sldMk cId="3052233868" sldId="293"/>
            <ac:spMk id="2" creationId="{00000000-0000-0000-0000-000000000000}"/>
          </ac:spMkLst>
        </pc:spChg>
        <pc:spChg chg="mod">
          <ac:chgData name="Pim Brascamp" userId="f844f48a125f1473" providerId="LiveId" clId="{8BF46B25-C421-4216-822E-D5BFB7D86E93}" dt="2025-05-03T08:24:43.678" v="303" actId="20577"/>
          <ac:spMkLst>
            <pc:docMk/>
            <pc:sldMk cId="3052233868" sldId="293"/>
            <ac:spMk id="7" creationId="{F4F5AFC4-F246-45B5-92FF-5B34C380FD00}"/>
          </ac:spMkLst>
        </pc:spChg>
        <pc:picChg chg="add mod">
          <ac:chgData name="Pim Brascamp" userId="f844f48a125f1473" providerId="LiveId" clId="{8BF46B25-C421-4216-822E-D5BFB7D86E93}" dt="2025-05-03T08:23:28.695" v="282" actId="1076"/>
          <ac:picMkLst>
            <pc:docMk/>
            <pc:sldMk cId="3052233868" sldId="293"/>
            <ac:picMk id="4" creationId="{91F2E8F7-2329-E80D-1B66-D91CCD548313}"/>
          </ac:picMkLst>
        </pc:picChg>
        <pc:picChg chg="del">
          <ac:chgData name="Pim Brascamp" userId="f844f48a125f1473" providerId="LiveId" clId="{8BF46B25-C421-4216-822E-D5BFB7D86E93}" dt="2025-05-03T08:23:24.293" v="281" actId="478"/>
          <ac:picMkLst>
            <pc:docMk/>
            <pc:sldMk cId="3052233868" sldId="293"/>
            <ac:picMk id="11" creationId="{C06656AB-FDAD-492E-A0A3-377C3F261DA9}"/>
          </ac:picMkLst>
        </pc:picChg>
        <pc:picChg chg="mod">
          <ac:chgData name="Pim Brascamp" userId="f844f48a125f1473" providerId="LiveId" clId="{8BF46B25-C421-4216-822E-D5BFB7D86E93}" dt="2025-05-03T08:24:02.252" v="289" actId="14100"/>
          <ac:picMkLst>
            <pc:docMk/>
            <pc:sldMk cId="3052233868" sldId="293"/>
            <ac:picMk id="12" creationId="{C2A3355D-C393-4592-8D55-4888DDC2924B}"/>
          </ac:picMkLst>
        </pc:picChg>
      </pc:sldChg>
      <pc:sldChg chg="modSp mod">
        <pc:chgData name="Pim Brascamp" userId="f844f48a125f1473" providerId="LiveId" clId="{8BF46B25-C421-4216-822E-D5BFB7D86E93}" dt="2025-05-03T08:25:49.218" v="311" actId="1076"/>
        <pc:sldMkLst>
          <pc:docMk/>
          <pc:sldMk cId="1480417341" sldId="295"/>
        </pc:sldMkLst>
        <pc:spChg chg="mod">
          <ac:chgData name="Pim Brascamp" userId="f844f48a125f1473" providerId="LiveId" clId="{8BF46B25-C421-4216-822E-D5BFB7D86E93}" dt="2025-05-03T08:25:19.003" v="309" actId="20577"/>
          <ac:spMkLst>
            <pc:docMk/>
            <pc:sldMk cId="1480417341" sldId="295"/>
            <ac:spMk id="6" creationId="{4A7AE5DD-B34C-4767-B788-F09A1E7F5556}"/>
          </ac:spMkLst>
        </pc:spChg>
        <pc:picChg chg="mod">
          <ac:chgData name="Pim Brascamp" userId="f844f48a125f1473" providerId="LiveId" clId="{8BF46B25-C421-4216-822E-D5BFB7D86E93}" dt="2025-05-03T08:25:49.218" v="311" actId="1076"/>
          <ac:picMkLst>
            <pc:docMk/>
            <pc:sldMk cId="1480417341" sldId="295"/>
            <ac:picMk id="8" creationId="{3E47CDBF-F87E-4CF1-B68B-327F6AD3679D}"/>
          </ac:picMkLst>
        </pc:picChg>
      </pc:sldChg>
      <pc:sldChg chg="modSp mod">
        <pc:chgData name="Pim Brascamp" userId="f844f48a125f1473" providerId="LiveId" clId="{8BF46B25-C421-4216-822E-D5BFB7D86E93}" dt="2025-05-03T08:27:13.133" v="314" actId="20577"/>
        <pc:sldMkLst>
          <pc:docMk/>
          <pc:sldMk cId="2663470853" sldId="324"/>
        </pc:sldMkLst>
        <pc:spChg chg="mod">
          <ac:chgData name="Pim Brascamp" userId="f844f48a125f1473" providerId="LiveId" clId="{8BF46B25-C421-4216-822E-D5BFB7D86E93}" dt="2025-05-03T08:26:39.765" v="313" actId="113"/>
          <ac:spMkLst>
            <pc:docMk/>
            <pc:sldMk cId="2663470853" sldId="324"/>
            <ac:spMk id="2" creationId="{00000000-0000-0000-0000-000000000000}"/>
          </ac:spMkLst>
        </pc:spChg>
        <pc:spChg chg="mod">
          <ac:chgData name="Pim Brascamp" userId="f844f48a125f1473" providerId="LiveId" clId="{8BF46B25-C421-4216-822E-D5BFB7D86E93}" dt="2025-05-03T08:27:13.133" v="314" actId="20577"/>
          <ac:spMkLst>
            <pc:docMk/>
            <pc:sldMk cId="2663470853" sldId="324"/>
            <ac:spMk id="14" creationId="{333BCFC4-74AC-42B0-899F-AA26EFE384A9}"/>
          </ac:spMkLst>
        </pc:spChg>
      </pc:sldChg>
      <pc:sldChg chg="modSp mod">
        <pc:chgData name="Pim Brascamp" userId="f844f48a125f1473" providerId="LiveId" clId="{8BF46B25-C421-4216-822E-D5BFB7D86E93}" dt="2025-05-03T08:33:53.883" v="491" actId="1076"/>
        <pc:sldMkLst>
          <pc:docMk/>
          <pc:sldMk cId="3677655284" sldId="325"/>
        </pc:sldMkLst>
        <pc:spChg chg="mod">
          <ac:chgData name="Pim Brascamp" userId="f844f48a125f1473" providerId="LiveId" clId="{8BF46B25-C421-4216-822E-D5BFB7D86E93}" dt="2025-05-03T08:33:53.883" v="491" actId="1076"/>
          <ac:spMkLst>
            <pc:docMk/>
            <pc:sldMk cId="3677655284" sldId="325"/>
            <ac:spMk id="6" creationId="{4A7AE5DD-B34C-4767-B788-F09A1E7F5556}"/>
          </ac:spMkLst>
        </pc:spChg>
      </pc:sldChg>
      <pc:sldChg chg="modSp mod">
        <pc:chgData name="Pim Brascamp" userId="f844f48a125f1473" providerId="LiveId" clId="{8BF46B25-C421-4216-822E-D5BFB7D86E93}" dt="2025-05-03T08:22:05.149" v="279" actId="20577"/>
        <pc:sldMkLst>
          <pc:docMk/>
          <pc:sldMk cId="531355994" sldId="326"/>
        </pc:sldMkLst>
        <pc:spChg chg="mod">
          <ac:chgData name="Pim Brascamp" userId="f844f48a125f1473" providerId="LiveId" clId="{8BF46B25-C421-4216-822E-D5BFB7D86E93}" dt="2025-05-03T08:22:05.149" v="279" actId="20577"/>
          <ac:spMkLst>
            <pc:docMk/>
            <pc:sldMk cId="531355994" sldId="326"/>
            <ac:spMk id="2" creationId="{4937CBB4-970D-533A-00BF-0C6130D9AC4B}"/>
          </ac:spMkLst>
        </pc:spChg>
        <pc:spChg chg="mod">
          <ac:chgData name="Pim Brascamp" userId="f844f48a125f1473" providerId="LiveId" clId="{8BF46B25-C421-4216-822E-D5BFB7D86E93}" dt="2025-05-03T08:21:57.949" v="267" actId="6549"/>
          <ac:spMkLst>
            <pc:docMk/>
            <pc:sldMk cId="531355994" sldId="326"/>
            <ac:spMk id="3" creationId="{F4E74130-FC38-A319-583A-5516F50CA778}"/>
          </ac:spMkLst>
        </pc:spChg>
      </pc:sldChg>
      <pc:sldChg chg="modSp add mod">
        <pc:chgData name="Pim Brascamp" userId="f844f48a125f1473" providerId="LiveId" clId="{8BF46B25-C421-4216-822E-D5BFB7D86E93}" dt="2025-05-03T08:21:30.497" v="266" actId="20577"/>
        <pc:sldMkLst>
          <pc:docMk/>
          <pc:sldMk cId="1732098613" sldId="327"/>
        </pc:sldMkLst>
        <pc:spChg chg="mod">
          <ac:chgData name="Pim Brascamp" userId="f844f48a125f1473" providerId="LiveId" clId="{8BF46B25-C421-4216-822E-D5BFB7D86E93}" dt="2025-05-03T08:20:03.879" v="80" actId="20577"/>
          <ac:spMkLst>
            <pc:docMk/>
            <pc:sldMk cId="1732098613" sldId="327"/>
            <ac:spMk id="2" creationId="{92667925-9EDE-9CBA-CBF4-21C49021CFBE}"/>
          </ac:spMkLst>
        </pc:spChg>
        <pc:spChg chg="mod">
          <ac:chgData name="Pim Brascamp" userId="f844f48a125f1473" providerId="LiveId" clId="{8BF46B25-C421-4216-822E-D5BFB7D86E93}" dt="2025-05-03T08:21:30.497" v="266" actId="20577"/>
          <ac:spMkLst>
            <pc:docMk/>
            <pc:sldMk cId="1732098613" sldId="327"/>
            <ac:spMk id="3" creationId="{B161F525-75AA-908E-26BE-F9ED47470081}"/>
          </ac:spMkLst>
        </pc:spChg>
      </pc:sldChg>
      <pc:sldChg chg="addSp modSp add mod">
        <pc:chgData name="Pim Brascamp" userId="f844f48a125f1473" providerId="LiveId" clId="{8BF46B25-C421-4216-822E-D5BFB7D86E93}" dt="2025-05-03T08:35:24.747" v="498" actId="1076"/>
        <pc:sldMkLst>
          <pc:docMk/>
          <pc:sldMk cId="1066568704" sldId="328"/>
        </pc:sldMkLst>
        <pc:spChg chg="mod">
          <ac:chgData name="Pim Brascamp" userId="f844f48a125f1473" providerId="LiveId" clId="{8BF46B25-C421-4216-822E-D5BFB7D86E93}" dt="2025-05-03T08:31:26.097" v="490" actId="1076"/>
          <ac:spMkLst>
            <pc:docMk/>
            <pc:sldMk cId="1066568704" sldId="328"/>
            <ac:spMk id="2" creationId="{4DD5D988-6A09-D833-94FA-FE18EA19037C}"/>
          </ac:spMkLst>
        </pc:spChg>
        <pc:spChg chg="mod">
          <ac:chgData name="Pim Brascamp" userId="f844f48a125f1473" providerId="LiveId" clId="{8BF46B25-C421-4216-822E-D5BFB7D86E93}" dt="2025-05-03T08:31:09.935" v="488" actId="20577"/>
          <ac:spMkLst>
            <pc:docMk/>
            <pc:sldMk cId="1066568704" sldId="328"/>
            <ac:spMk id="3" creationId="{6D5D77AA-72F2-1763-D5D1-35502F813592}"/>
          </ac:spMkLst>
        </pc:spChg>
        <pc:picChg chg="add mod">
          <ac:chgData name="Pim Brascamp" userId="f844f48a125f1473" providerId="LiveId" clId="{8BF46B25-C421-4216-822E-D5BFB7D86E93}" dt="2025-05-03T08:34:58.094" v="496" actId="1076"/>
          <ac:picMkLst>
            <pc:docMk/>
            <pc:sldMk cId="1066568704" sldId="328"/>
            <ac:picMk id="5" creationId="{D7FED323-3216-F297-9447-154A977AD591}"/>
          </ac:picMkLst>
        </pc:picChg>
        <pc:picChg chg="add mod">
          <ac:chgData name="Pim Brascamp" userId="f844f48a125f1473" providerId="LiveId" clId="{8BF46B25-C421-4216-822E-D5BFB7D86E93}" dt="2025-05-03T08:35:24.747" v="498" actId="1076"/>
          <ac:picMkLst>
            <pc:docMk/>
            <pc:sldMk cId="1066568704" sldId="328"/>
            <ac:picMk id="7" creationId="{2D58335A-52D6-C9BD-CB74-BE5A7952390B}"/>
          </ac:picMkLst>
        </pc:pic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18-01-25T11:07:01.186" idx="1">
    <p:pos x="10" y="10"/>
    <p:text/>
    <p:extLst>
      <p:ext uri="{C676402C-5697-4E1C-873F-D02D1690AC5C}">
        <p15:threadingInfo xmlns:p15="http://schemas.microsoft.com/office/powerpoint/2012/main" timeZoneBias="-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BCECF2-5929-4CEF-8B5E-C6C4A7E7F223}" type="datetimeFigureOut">
              <a:rPr lang="nl-NL" smtClean="0"/>
              <a:t>3-5-2025</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ED71660-2452-4C85-B4E8-DF99FEC23F37}" type="slidenum">
              <a:rPr lang="nl-NL" smtClean="0"/>
              <a:t>‹#›</a:t>
            </a:fld>
            <a:endParaRPr lang="nl-NL"/>
          </a:p>
        </p:txBody>
      </p:sp>
    </p:spTree>
    <p:extLst>
      <p:ext uri="{BB962C8B-B14F-4D97-AF65-F5344CB8AC3E}">
        <p14:creationId xmlns:p14="http://schemas.microsoft.com/office/powerpoint/2010/main" val="21256037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dirty="0"/>
          </a:p>
        </p:txBody>
      </p:sp>
      <p:sp>
        <p:nvSpPr>
          <p:cNvPr id="4" name="Slide Number Placeholder 3"/>
          <p:cNvSpPr>
            <a:spLocks noGrp="1"/>
          </p:cNvSpPr>
          <p:nvPr>
            <p:ph type="sldNum" sz="quarter" idx="5"/>
          </p:nvPr>
        </p:nvSpPr>
        <p:spPr/>
        <p:txBody>
          <a:bodyPr/>
          <a:lstStyle/>
          <a:p>
            <a:fld id="{AED71660-2452-4C85-B4E8-DF99FEC23F37}" type="slidenum">
              <a:rPr lang="nl-NL" smtClean="0"/>
              <a:t>6</a:t>
            </a:fld>
            <a:endParaRPr lang="nl-NL"/>
          </a:p>
        </p:txBody>
      </p:sp>
    </p:spTree>
    <p:extLst>
      <p:ext uri="{BB962C8B-B14F-4D97-AF65-F5344CB8AC3E}">
        <p14:creationId xmlns:p14="http://schemas.microsoft.com/office/powerpoint/2010/main" val="3446761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92500" lnSpcReduction="10000"/>
          </a:bodyPr>
          <a:lstStyle/>
          <a:p>
            <a:r>
              <a:rPr lang="nl-NL" dirty="0"/>
              <a:t>De</a:t>
            </a:r>
            <a:r>
              <a:rPr lang="nl-NL" baseline="0" dirty="0"/>
              <a:t> veiligste methode is het invoeren in een klein volkje zonder broed, met jonge bijen en zonder darren. Eigenlijk maken we een vergrote versie van een bevruchtingsvolkje door ramen met het liefst open broed af te schudden en te zeven. De oudere bijen laten we afvliegen dus we kunnen de schudzwerm het beste bij goed vliegweer maken. De gezeefde  bijen worden in een 6-ramer met ramen met voer en stuifmeel gedaan het liefst uitgebouwde en licht bebroede ramen zodat de nieuwe koningin snel weer vol aan de leg kan gaan. Een broedloos volkje kan dan ook mooi behandeld worden tegen </a:t>
            </a:r>
            <a:r>
              <a:rPr lang="nl-NL" baseline="0" dirty="0" err="1"/>
              <a:t>varroa</a:t>
            </a:r>
            <a:r>
              <a:rPr lang="nl-NL" baseline="0" dirty="0"/>
              <a:t> met melk- of oxaalzuur. De koningin wordt ingevoerd met een kooitje met suikerslot. Begeleidende bijtjes laat ik er altijd in zitten. De 6 </a:t>
            </a:r>
            <a:r>
              <a:rPr lang="nl-NL" baseline="0" dirty="0" err="1"/>
              <a:t>ramer</a:t>
            </a:r>
            <a:r>
              <a:rPr lang="nl-NL" baseline="0" dirty="0"/>
              <a:t> wordt op een bijenstand gezet die buiten het vliegbereik van de bijen ligt maar je kan het volkje ook in een afgesloten kast 5 dagen wegzetten en </a:t>
            </a:r>
            <a:r>
              <a:rPr lang="nl-NL" baseline="0" dirty="0" err="1"/>
              <a:t>harmonizeren</a:t>
            </a:r>
            <a:r>
              <a:rPr lang="nl-NL" baseline="0" dirty="0"/>
              <a:t>. Na het invoeren controleren op doppen en het volkje laten groeien tot een </a:t>
            </a:r>
            <a:r>
              <a:rPr lang="nl-NL" baseline="0" dirty="0" err="1"/>
              <a:t>inwinterbaar</a:t>
            </a:r>
            <a:r>
              <a:rPr lang="nl-NL" baseline="0" dirty="0"/>
              <a:t> volkje en in de herfst of in de lente verenigen met een productievolk.</a:t>
            </a:r>
          </a:p>
          <a:p>
            <a:r>
              <a:rPr lang="nl-NL" baseline="0" dirty="0"/>
              <a:t>Een broedaflegger heeft als voordeel dat het veel minder werk is. Het nadeel is dat je geen </a:t>
            </a:r>
            <a:r>
              <a:rPr lang="nl-NL" baseline="0" dirty="0" err="1"/>
              <a:t>varroabehandeling</a:t>
            </a:r>
            <a:r>
              <a:rPr lang="nl-NL" baseline="0" dirty="0"/>
              <a:t> kan integreren en je moet twee keer naar de bijenstand. Het recept is simpel. Je verzameld 1 raam met voer en 3 ramen met gesloten broed en bijen. De oude bijen laat je afvliegen. Na 9 dagen worden alle redcellen verwijderd en de koningin ingevoerd. Daarbij mag je geen dop missen! De koningin voer je in met een kooitje met suikerslot. In dat geval voeg ik extra ramen met kunstraat toe. Makkelijker is het met een EWK met krant.</a:t>
            </a:r>
            <a:endParaRPr lang="nl-NL" dirty="0"/>
          </a:p>
          <a:p>
            <a:endParaRPr lang="nl-NL" dirty="0"/>
          </a:p>
          <a:p>
            <a:r>
              <a:rPr lang="nl-NL" dirty="0"/>
              <a:t>Bij een broedaflegger vonder bijen wordt er boven op een sterk volk een separator gelegd. Daarboven komt een broedbak met uitlopend broed zonder bijen. De wordt in een open kooitje</a:t>
            </a:r>
            <a:r>
              <a:rPr lang="nl-NL" baseline="0" dirty="0"/>
              <a:t> tussen de ramen gedaan met enkele begeleidende bijtjes. Na 9 dagen controleren op </a:t>
            </a:r>
            <a:r>
              <a:rPr lang="nl-NL" baseline="0" dirty="0" err="1"/>
              <a:t>eileg</a:t>
            </a:r>
            <a:r>
              <a:rPr lang="nl-NL" baseline="0" dirty="0"/>
              <a:t> en eventuele doppen wegbreken. Het is belangrijk dat een groot sterk volk gebruikt wordt.</a:t>
            </a:r>
            <a:endParaRPr lang="nl-NL" dirty="0"/>
          </a:p>
        </p:txBody>
      </p:sp>
      <p:sp>
        <p:nvSpPr>
          <p:cNvPr id="4" name="Tijdelijke aanduiding voor dianummer 3"/>
          <p:cNvSpPr>
            <a:spLocks noGrp="1"/>
          </p:cNvSpPr>
          <p:nvPr>
            <p:ph type="sldNum" sz="quarter" idx="10"/>
          </p:nvPr>
        </p:nvSpPr>
        <p:spPr/>
        <p:txBody>
          <a:bodyPr/>
          <a:lstStyle/>
          <a:p>
            <a:fld id="{AED71660-2452-4C85-B4E8-DF99FEC23F37}" type="slidenum">
              <a:rPr lang="nl-NL" smtClean="0"/>
              <a:t>10</a:t>
            </a:fld>
            <a:endParaRPr lang="nl-NL"/>
          </a:p>
        </p:txBody>
      </p:sp>
    </p:spTree>
    <p:extLst>
      <p:ext uri="{BB962C8B-B14F-4D97-AF65-F5344CB8AC3E}">
        <p14:creationId xmlns:p14="http://schemas.microsoft.com/office/powerpoint/2010/main" val="24786338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7" name="Afbeelding 6" descr="Moer 23.jpg"/>
          <p:cNvPicPr>
            <a:picLocks noChangeAspect="1"/>
          </p:cNvPicPr>
          <p:nvPr userDrawn="1"/>
        </p:nvPicPr>
        <p:blipFill>
          <a:blip r:embed="rId2" cstate="print"/>
          <a:stretch>
            <a:fillRect/>
          </a:stretch>
        </p:blipFill>
        <p:spPr>
          <a:xfrm>
            <a:off x="0" y="0"/>
            <a:ext cx="2731817" cy="6858000"/>
          </a:xfrm>
          <a:prstGeom prst="rect">
            <a:avLst/>
          </a:prstGeom>
          <a:ln>
            <a:noFill/>
          </a:ln>
          <a:effectLst>
            <a:softEdge rad="112500"/>
          </a:effectLst>
        </p:spPr>
      </p:pic>
      <p:sp>
        <p:nvSpPr>
          <p:cNvPr id="2" name="Titel 1"/>
          <p:cNvSpPr>
            <a:spLocks noGrp="1"/>
          </p:cNvSpPr>
          <p:nvPr>
            <p:ph type="ctrTitle"/>
          </p:nvPr>
        </p:nvSpPr>
        <p:spPr>
          <a:xfrm>
            <a:off x="685800" y="2130425"/>
            <a:ext cx="7772400" cy="1470025"/>
          </a:xfrm>
        </p:spPr>
        <p:txBody>
          <a:bodyPr/>
          <a:lstStyle/>
          <a:p>
            <a:r>
              <a:rPr lang="nl-NL" dirty="0"/>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Klik om het opmaakprofiel van de modelondertitel te bewerken</a:t>
            </a:r>
          </a:p>
        </p:txBody>
      </p:sp>
      <p:sp>
        <p:nvSpPr>
          <p:cNvPr id="4" name="Tijdelijke aanduiding voor datum 3"/>
          <p:cNvSpPr>
            <a:spLocks noGrp="1"/>
          </p:cNvSpPr>
          <p:nvPr>
            <p:ph type="dt" sz="half" idx="10"/>
          </p:nvPr>
        </p:nvSpPr>
        <p:spPr>
          <a:xfrm>
            <a:off x="457200" y="6356350"/>
            <a:ext cx="2133600" cy="365125"/>
          </a:xfrm>
          <a:prstGeom prst="rect">
            <a:avLst/>
          </a:prstGeom>
        </p:spPr>
        <p:txBody>
          <a:bodyPr/>
          <a:lstStyle/>
          <a:p>
            <a:fld id="{52B5AB46-3C86-413D-A1BC-96B402540B8A}" type="datetimeFigureOut">
              <a:rPr lang="nl-NL" smtClean="0"/>
              <a:pPr/>
              <a:t>3-5-2025</a:t>
            </a:fld>
            <a:endParaRPr lang="nl-NL"/>
          </a:p>
        </p:txBody>
      </p:sp>
      <p:sp>
        <p:nvSpPr>
          <p:cNvPr id="5" name="Tijdelijke aanduiding voor voettekst 4"/>
          <p:cNvSpPr>
            <a:spLocks noGrp="1"/>
          </p:cNvSpPr>
          <p:nvPr>
            <p:ph type="ftr" sz="quarter" idx="11"/>
          </p:nvPr>
        </p:nvSpPr>
        <p:spPr>
          <a:xfrm>
            <a:off x="3124200" y="6356350"/>
            <a:ext cx="2895600" cy="365125"/>
          </a:xfrm>
          <a:prstGeom prst="rect">
            <a:avLst/>
          </a:prstGeom>
        </p:spPr>
        <p:txBody>
          <a:bodyPr/>
          <a:lstStyle/>
          <a:p>
            <a:endParaRPr lang="nl-NL"/>
          </a:p>
        </p:txBody>
      </p:sp>
      <p:sp>
        <p:nvSpPr>
          <p:cNvPr id="6" name="Tijdelijke aanduiding voor dianummer 5"/>
          <p:cNvSpPr>
            <a:spLocks noGrp="1"/>
          </p:cNvSpPr>
          <p:nvPr>
            <p:ph type="sldNum" sz="quarter" idx="12"/>
          </p:nvPr>
        </p:nvSpPr>
        <p:spPr>
          <a:xfrm>
            <a:off x="6553200" y="6356350"/>
            <a:ext cx="2133600" cy="365125"/>
          </a:xfrm>
          <a:prstGeom prst="rect">
            <a:avLst/>
          </a:prstGeom>
        </p:spPr>
        <p:txBody>
          <a:bodyPr/>
          <a:lstStyle/>
          <a:p>
            <a:fld id="{F15C3C5B-9FF2-46AF-9106-2814F81D1F45}" type="slidenum">
              <a:rPr lang="nl-NL" smtClean="0"/>
              <a:pPr/>
              <a:t>‹#›</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a:xfrm>
            <a:off x="457200" y="6356350"/>
            <a:ext cx="2133600" cy="365125"/>
          </a:xfrm>
          <a:prstGeom prst="rect">
            <a:avLst/>
          </a:prstGeom>
        </p:spPr>
        <p:txBody>
          <a:bodyPr/>
          <a:lstStyle/>
          <a:p>
            <a:fld id="{52B5AB46-3C86-413D-A1BC-96B402540B8A}" type="datetimeFigureOut">
              <a:rPr lang="nl-NL" smtClean="0"/>
              <a:pPr/>
              <a:t>3-5-2025</a:t>
            </a:fld>
            <a:endParaRPr lang="nl-NL"/>
          </a:p>
        </p:txBody>
      </p:sp>
      <p:sp>
        <p:nvSpPr>
          <p:cNvPr id="5" name="Tijdelijke aanduiding voor voettekst 4"/>
          <p:cNvSpPr>
            <a:spLocks noGrp="1"/>
          </p:cNvSpPr>
          <p:nvPr>
            <p:ph type="ftr" sz="quarter" idx="11"/>
          </p:nvPr>
        </p:nvSpPr>
        <p:spPr>
          <a:xfrm>
            <a:off x="3124200" y="6356350"/>
            <a:ext cx="2895600" cy="365125"/>
          </a:xfrm>
          <a:prstGeom prst="rect">
            <a:avLst/>
          </a:prstGeom>
        </p:spPr>
        <p:txBody>
          <a:bodyPr/>
          <a:lstStyle/>
          <a:p>
            <a:endParaRPr lang="nl-NL"/>
          </a:p>
        </p:txBody>
      </p:sp>
      <p:sp>
        <p:nvSpPr>
          <p:cNvPr id="6" name="Tijdelijke aanduiding voor dianummer 5"/>
          <p:cNvSpPr>
            <a:spLocks noGrp="1"/>
          </p:cNvSpPr>
          <p:nvPr>
            <p:ph type="sldNum" sz="quarter" idx="12"/>
          </p:nvPr>
        </p:nvSpPr>
        <p:spPr>
          <a:xfrm>
            <a:off x="6553200" y="6356350"/>
            <a:ext cx="2133600" cy="365125"/>
          </a:xfrm>
          <a:prstGeom prst="rect">
            <a:avLst/>
          </a:prstGeom>
        </p:spPr>
        <p:txBody>
          <a:bodyPr/>
          <a:lstStyle/>
          <a:p>
            <a:fld id="{F15C3C5B-9FF2-46AF-9106-2814F81D1F45}" type="slidenum">
              <a:rPr lang="nl-NL" smtClean="0"/>
              <a:pPr/>
              <a:t>‹#›</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a:xfrm>
            <a:off x="457200" y="6356350"/>
            <a:ext cx="2133600" cy="365125"/>
          </a:xfrm>
          <a:prstGeom prst="rect">
            <a:avLst/>
          </a:prstGeom>
        </p:spPr>
        <p:txBody>
          <a:bodyPr/>
          <a:lstStyle/>
          <a:p>
            <a:fld id="{52B5AB46-3C86-413D-A1BC-96B402540B8A}" type="datetimeFigureOut">
              <a:rPr lang="nl-NL" smtClean="0"/>
              <a:pPr/>
              <a:t>3-5-2025</a:t>
            </a:fld>
            <a:endParaRPr lang="nl-NL"/>
          </a:p>
        </p:txBody>
      </p:sp>
      <p:sp>
        <p:nvSpPr>
          <p:cNvPr id="5" name="Tijdelijke aanduiding voor voettekst 4"/>
          <p:cNvSpPr>
            <a:spLocks noGrp="1"/>
          </p:cNvSpPr>
          <p:nvPr>
            <p:ph type="ftr" sz="quarter" idx="11"/>
          </p:nvPr>
        </p:nvSpPr>
        <p:spPr>
          <a:xfrm>
            <a:off x="3124200" y="6356350"/>
            <a:ext cx="2895600" cy="365125"/>
          </a:xfrm>
          <a:prstGeom prst="rect">
            <a:avLst/>
          </a:prstGeom>
        </p:spPr>
        <p:txBody>
          <a:bodyPr/>
          <a:lstStyle/>
          <a:p>
            <a:endParaRPr lang="nl-NL"/>
          </a:p>
        </p:txBody>
      </p:sp>
      <p:sp>
        <p:nvSpPr>
          <p:cNvPr id="6" name="Tijdelijke aanduiding voor dianummer 5"/>
          <p:cNvSpPr>
            <a:spLocks noGrp="1"/>
          </p:cNvSpPr>
          <p:nvPr>
            <p:ph type="sldNum" sz="quarter" idx="12"/>
          </p:nvPr>
        </p:nvSpPr>
        <p:spPr>
          <a:xfrm>
            <a:off x="6553200" y="6356350"/>
            <a:ext cx="2133600" cy="365125"/>
          </a:xfrm>
          <a:prstGeom prst="rect">
            <a:avLst/>
          </a:prstGeom>
        </p:spPr>
        <p:txBody>
          <a:bodyPr/>
          <a:lstStyle/>
          <a:p>
            <a:fld id="{F15C3C5B-9FF2-46AF-9106-2814F81D1F45}" type="slidenum">
              <a:rPr lang="nl-NL" smtClean="0"/>
              <a:pPr/>
              <a:t>‹#›</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a:xfrm>
            <a:off x="457200" y="6356350"/>
            <a:ext cx="2133600" cy="365125"/>
          </a:xfrm>
          <a:prstGeom prst="rect">
            <a:avLst/>
          </a:prstGeom>
        </p:spPr>
        <p:txBody>
          <a:bodyPr/>
          <a:lstStyle/>
          <a:p>
            <a:fld id="{52B5AB46-3C86-413D-A1BC-96B402540B8A}" type="datetimeFigureOut">
              <a:rPr lang="nl-NL" smtClean="0"/>
              <a:pPr/>
              <a:t>3-5-2025</a:t>
            </a:fld>
            <a:endParaRPr lang="nl-NL"/>
          </a:p>
        </p:txBody>
      </p:sp>
      <p:sp>
        <p:nvSpPr>
          <p:cNvPr id="5" name="Tijdelijke aanduiding voor voettekst 4"/>
          <p:cNvSpPr>
            <a:spLocks noGrp="1"/>
          </p:cNvSpPr>
          <p:nvPr>
            <p:ph type="ftr" sz="quarter" idx="11"/>
          </p:nvPr>
        </p:nvSpPr>
        <p:spPr>
          <a:xfrm>
            <a:off x="3124200" y="6356350"/>
            <a:ext cx="2895600" cy="365125"/>
          </a:xfrm>
          <a:prstGeom prst="rect">
            <a:avLst/>
          </a:prstGeom>
        </p:spPr>
        <p:txBody>
          <a:bodyPr/>
          <a:lstStyle/>
          <a:p>
            <a:endParaRPr lang="nl-NL"/>
          </a:p>
        </p:txBody>
      </p:sp>
      <p:sp>
        <p:nvSpPr>
          <p:cNvPr id="6" name="Tijdelijke aanduiding voor dianummer 5"/>
          <p:cNvSpPr>
            <a:spLocks noGrp="1"/>
          </p:cNvSpPr>
          <p:nvPr>
            <p:ph type="sldNum" sz="quarter" idx="12"/>
          </p:nvPr>
        </p:nvSpPr>
        <p:spPr>
          <a:xfrm>
            <a:off x="6553200" y="6356350"/>
            <a:ext cx="2133600" cy="365125"/>
          </a:xfrm>
          <a:prstGeom prst="rect">
            <a:avLst/>
          </a:prstGeom>
        </p:spPr>
        <p:txBody>
          <a:bodyPr/>
          <a:lstStyle/>
          <a:p>
            <a:fld id="{F15C3C5B-9FF2-46AF-9106-2814F81D1F45}" type="slidenum">
              <a:rPr lang="nl-NL" smtClean="0"/>
              <a:pPr/>
              <a:t>‹#›</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a:xfrm>
            <a:off x="457200" y="6356350"/>
            <a:ext cx="2133600" cy="365125"/>
          </a:xfrm>
          <a:prstGeom prst="rect">
            <a:avLst/>
          </a:prstGeom>
        </p:spPr>
        <p:txBody>
          <a:bodyPr/>
          <a:lstStyle/>
          <a:p>
            <a:fld id="{52B5AB46-3C86-413D-A1BC-96B402540B8A}" type="datetimeFigureOut">
              <a:rPr lang="nl-NL" smtClean="0"/>
              <a:pPr/>
              <a:t>3-5-2025</a:t>
            </a:fld>
            <a:endParaRPr lang="nl-NL"/>
          </a:p>
        </p:txBody>
      </p:sp>
      <p:sp>
        <p:nvSpPr>
          <p:cNvPr id="5" name="Tijdelijke aanduiding voor voettekst 4"/>
          <p:cNvSpPr>
            <a:spLocks noGrp="1"/>
          </p:cNvSpPr>
          <p:nvPr>
            <p:ph type="ftr" sz="quarter" idx="11"/>
          </p:nvPr>
        </p:nvSpPr>
        <p:spPr>
          <a:xfrm>
            <a:off x="3124200" y="6356350"/>
            <a:ext cx="2895600" cy="365125"/>
          </a:xfrm>
          <a:prstGeom prst="rect">
            <a:avLst/>
          </a:prstGeom>
        </p:spPr>
        <p:txBody>
          <a:bodyPr/>
          <a:lstStyle/>
          <a:p>
            <a:endParaRPr lang="nl-NL"/>
          </a:p>
        </p:txBody>
      </p:sp>
      <p:sp>
        <p:nvSpPr>
          <p:cNvPr id="6" name="Tijdelijke aanduiding voor dianummer 5"/>
          <p:cNvSpPr>
            <a:spLocks noGrp="1"/>
          </p:cNvSpPr>
          <p:nvPr>
            <p:ph type="sldNum" sz="quarter" idx="12"/>
          </p:nvPr>
        </p:nvSpPr>
        <p:spPr>
          <a:xfrm>
            <a:off x="6553200" y="6356350"/>
            <a:ext cx="2133600" cy="365125"/>
          </a:xfrm>
          <a:prstGeom prst="rect">
            <a:avLst/>
          </a:prstGeom>
        </p:spPr>
        <p:txBody>
          <a:bodyPr/>
          <a:lstStyle/>
          <a:p>
            <a:fld id="{F15C3C5B-9FF2-46AF-9106-2814F81D1F45}" type="slidenum">
              <a:rPr lang="nl-NL" smtClean="0"/>
              <a:pPr/>
              <a:t>‹#›</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a:xfrm>
            <a:off x="457200" y="6356350"/>
            <a:ext cx="2133600" cy="365125"/>
          </a:xfrm>
          <a:prstGeom prst="rect">
            <a:avLst/>
          </a:prstGeom>
        </p:spPr>
        <p:txBody>
          <a:bodyPr/>
          <a:lstStyle/>
          <a:p>
            <a:fld id="{52B5AB46-3C86-413D-A1BC-96B402540B8A}" type="datetimeFigureOut">
              <a:rPr lang="nl-NL" smtClean="0"/>
              <a:pPr/>
              <a:t>3-5-2025</a:t>
            </a:fld>
            <a:endParaRPr lang="nl-NL"/>
          </a:p>
        </p:txBody>
      </p:sp>
      <p:sp>
        <p:nvSpPr>
          <p:cNvPr id="6" name="Tijdelijke aanduiding voor voettekst 5"/>
          <p:cNvSpPr>
            <a:spLocks noGrp="1"/>
          </p:cNvSpPr>
          <p:nvPr>
            <p:ph type="ftr" sz="quarter" idx="11"/>
          </p:nvPr>
        </p:nvSpPr>
        <p:spPr>
          <a:xfrm>
            <a:off x="3124200" y="6356350"/>
            <a:ext cx="2895600" cy="365125"/>
          </a:xfrm>
          <a:prstGeom prst="rect">
            <a:avLst/>
          </a:prstGeom>
        </p:spPr>
        <p:txBody>
          <a:bodyPr/>
          <a:lstStyle/>
          <a:p>
            <a:endParaRPr lang="nl-NL"/>
          </a:p>
        </p:txBody>
      </p:sp>
      <p:sp>
        <p:nvSpPr>
          <p:cNvPr id="7" name="Tijdelijke aanduiding voor dianummer 6"/>
          <p:cNvSpPr>
            <a:spLocks noGrp="1"/>
          </p:cNvSpPr>
          <p:nvPr>
            <p:ph type="sldNum" sz="quarter" idx="12"/>
          </p:nvPr>
        </p:nvSpPr>
        <p:spPr>
          <a:xfrm>
            <a:off x="6553200" y="6356350"/>
            <a:ext cx="2133600" cy="365125"/>
          </a:xfrm>
          <a:prstGeom prst="rect">
            <a:avLst/>
          </a:prstGeom>
        </p:spPr>
        <p:txBody>
          <a:bodyPr/>
          <a:lstStyle/>
          <a:p>
            <a:fld id="{F15C3C5B-9FF2-46AF-9106-2814F81D1F45}" type="slidenum">
              <a:rPr lang="nl-NL" smtClean="0"/>
              <a:pPr/>
              <a:t>‹#›</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a:xfrm>
            <a:off x="457200" y="6356350"/>
            <a:ext cx="2133600" cy="365125"/>
          </a:xfrm>
          <a:prstGeom prst="rect">
            <a:avLst/>
          </a:prstGeom>
        </p:spPr>
        <p:txBody>
          <a:bodyPr/>
          <a:lstStyle/>
          <a:p>
            <a:fld id="{52B5AB46-3C86-413D-A1BC-96B402540B8A}" type="datetimeFigureOut">
              <a:rPr lang="nl-NL" smtClean="0"/>
              <a:pPr/>
              <a:t>3-5-2025</a:t>
            </a:fld>
            <a:endParaRPr lang="nl-NL"/>
          </a:p>
        </p:txBody>
      </p:sp>
      <p:sp>
        <p:nvSpPr>
          <p:cNvPr id="8" name="Tijdelijke aanduiding voor voettekst 7"/>
          <p:cNvSpPr>
            <a:spLocks noGrp="1"/>
          </p:cNvSpPr>
          <p:nvPr>
            <p:ph type="ftr" sz="quarter" idx="11"/>
          </p:nvPr>
        </p:nvSpPr>
        <p:spPr>
          <a:xfrm>
            <a:off x="3124200" y="6356350"/>
            <a:ext cx="2895600" cy="365125"/>
          </a:xfrm>
          <a:prstGeom prst="rect">
            <a:avLst/>
          </a:prstGeom>
        </p:spPr>
        <p:txBody>
          <a:bodyPr/>
          <a:lstStyle/>
          <a:p>
            <a:endParaRPr lang="nl-NL"/>
          </a:p>
        </p:txBody>
      </p:sp>
      <p:sp>
        <p:nvSpPr>
          <p:cNvPr id="9" name="Tijdelijke aanduiding voor dianummer 8"/>
          <p:cNvSpPr>
            <a:spLocks noGrp="1"/>
          </p:cNvSpPr>
          <p:nvPr>
            <p:ph type="sldNum" sz="quarter" idx="12"/>
          </p:nvPr>
        </p:nvSpPr>
        <p:spPr>
          <a:xfrm>
            <a:off x="6553200" y="6356350"/>
            <a:ext cx="2133600" cy="365125"/>
          </a:xfrm>
          <a:prstGeom prst="rect">
            <a:avLst/>
          </a:prstGeom>
        </p:spPr>
        <p:txBody>
          <a:bodyPr/>
          <a:lstStyle/>
          <a:p>
            <a:fld id="{F15C3C5B-9FF2-46AF-9106-2814F81D1F45}" type="slidenum">
              <a:rPr lang="nl-NL" smtClean="0"/>
              <a:pPr/>
              <a:t>‹#›</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a:xfrm>
            <a:off x="457200" y="6356350"/>
            <a:ext cx="2133600" cy="365125"/>
          </a:xfrm>
          <a:prstGeom prst="rect">
            <a:avLst/>
          </a:prstGeom>
        </p:spPr>
        <p:txBody>
          <a:bodyPr/>
          <a:lstStyle/>
          <a:p>
            <a:fld id="{52B5AB46-3C86-413D-A1BC-96B402540B8A}" type="datetimeFigureOut">
              <a:rPr lang="nl-NL" smtClean="0"/>
              <a:pPr/>
              <a:t>3-5-2025</a:t>
            </a:fld>
            <a:endParaRPr lang="nl-NL"/>
          </a:p>
        </p:txBody>
      </p:sp>
      <p:sp>
        <p:nvSpPr>
          <p:cNvPr id="4" name="Tijdelijke aanduiding voor voettekst 3"/>
          <p:cNvSpPr>
            <a:spLocks noGrp="1"/>
          </p:cNvSpPr>
          <p:nvPr>
            <p:ph type="ftr" sz="quarter" idx="11"/>
          </p:nvPr>
        </p:nvSpPr>
        <p:spPr>
          <a:xfrm>
            <a:off x="3124200" y="6356350"/>
            <a:ext cx="2895600" cy="365125"/>
          </a:xfrm>
          <a:prstGeom prst="rect">
            <a:avLst/>
          </a:prstGeom>
        </p:spPr>
        <p:txBody>
          <a:bodyPr/>
          <a:lstStyle/>
          <a:p>
            <a:endParaRPr lang="nl-NL"/>
          </a:p>
        </p:txBody>
      </p:sp>
      <p:sp>
        <p:nvSpPr>
          <p:cNvPr id="5" name="Tijdelijke aanduiding voor dianummer 4"/>
          <p:cNvSpPr>
            <a:spLocks noGrp="1"/>
          </p:cNvSpPr>
          <p:nvPr>
            <p:ph type="sldNum" sz="quarter" idx="12"/>
          </p:nvPr>
        </p:nvSpPr>
        <p:spPr>
          <a:xfrm>
            <a:off x="6553200" y="6356350"/>
            <a:ext cx="2133600" cy="365125"/>
          </a:xfrm>
          <a:prstGeom prst="rect">
            <a:avLst/>
          </a:prstGeom>
        </p:spPr>
        <p:txBody>
          <a:bodyPr/>
          <a:lstStyle/>
          <a:p>
            <a:fld id="{F15C3C5B-9FF2-46AF-9106-2814F81D1F45}" type="slidenum">
              <a:rPr lang="nl-NL" smtClean="0"/>
              <a:pPr/>
              <a:t>‹#›</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a:xfrm>
            <a:off x="457200" y="6356350"/>
            <a:ext cx="2133600" cy="365125"/>
          </a:xfrm>
          <a:prstGeom prst="rect">
            <a:avLst/>
          </a:prstGeom>
        </p:spPr>
        <p:txBody>
          <a:bodyPr/>
          <a:lstStyle/>
          <a:p>
            <a:fld id="{52B5AB46-3C86-413D-A1BC-96B402540B8A}" type="datetimeFigureOut">
              <a:rPr lang="nl-NL" smtClean="0"/>
              <a:pPr/>
              <a:t>3-5-2025</a:t>
            </a:fld>
            <a:endParaRPr lang="nl-NL"/>
          </a:p>
        </p:txBody>
      </p:sp>
      <p:sp>
        <p:nvSpPr>
          <p:cNvPr id="3" name="Tijdelijke aanduiding voor voettekst 2"/>
          <p:cNvSpPr>
            <a:spLocks noGrp="1"/>
          </p:cNvSpPr>
          <p:nvPr>
            <p:ph type="ftr" sz="quarter" idx="11"/>
          </p:nvPr>
        </p:nvSpPr>
        <p:spPr>
          <a:xfrm>
            <a:off x="3124200" y="6356350"/>
            <a:ext cx="2895600" cy="365125"/>
          </a:xfrm>
          <a:prstGeom prst="rect">
            <a:avLst/>
          </a:prstGeom>
        </p:spPr>
        <p:txBody>
          <a:bodyPr/>
          <a:lstStyle/>
          <a:p>
            <a:endParaRPr lang="nl-NL"/>
          </a:p>
        </p:txBody>
      </p:sp>
      <p:sp>
        <p:nvSpPr>
          <p:cNvPr id="4" name="Tijdelijke aanduiding voor dianummer 3"/>
          <p:cNvSpPr>
            <a:spLocks noGrp="1"/>
          </p:cNvSpPr>
          <p:nvPr>
            <p:ph type="sldNum" sz="quarter" idx="12"/>
          </p:nvPr>
        </p:nvSpPr>
        <p:spPr>
          <a:xfrm>
            <a:off x="6553200" y="6356350"/>
            <a:ext cx="2133600" cy="365125"/>
          </a:xfrm>
          <a:prstGeom prst="rect">
            <a:avLst/>
          </a:prstGeom>
        </p:spPr>
        <p:txBody>
          <a:bodyPr/>
          <a:lstStyle/>
          <a:p>
            <a:fld id="{F15C3C5B-9FF2-46AF-9106-2814F81D1F45}" type="slidenum">
              <a:rPr lang="nl-NL" smtClean="0"/>
              <a:pPr/>
              <a:t>‹#›</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a:xfrm>
            <a:off x="457200" y="6356350"/>
            <a:ext cx="2133600" cy="365125"/>
          </a:xfrm>
          <a:prstGeom prst="rect">
            <a:avLst/>
          </a:prstGeom>
        </p:spPr>
        <p:txBody>
          <a:bodyPr/>
          <a:lstStyle/>
          <a:p>
            <a:fld id="{52B5AB46-3C86-413D-A1BC-96B402540B8A}" type="datetimeFigureOut">
              <a:rPr lang="nl-NL" smtClean="0"/>
              <a:pPr/>
              <a:t>3-5-2025</a:t>
            </a:fld>
            <a:endParaRPr lang="nl-NL"/>
          </a:p>
        </p:txBody>
      </p:sp>
      <p:sp>
        <p:nvSpPr>
          <p:cNvPr id="6" name="Tijdelijke aanduiding voor voettekst 5"/>
          <p:cNvSpPr>
            <a:spLocks noGrp="1"/>
          </p:cNvSpPr>
          <p:nvPr>
            <p:ph type="ftr" sz="quarter" idx="11"/>
          </p:nvPr>
        </p:nvSpPr>
        <p:spPr>
          <a:xfrm>
            <a:off x="3124200" y="6356350"/>
            <a:ext cx="2895600" cy="365125"/>
          </a:xfrm>
          <a:prstGeom prst="rect">
            <a:avLst/>
          </a:prstGeom>
        </p:spPr>
        <p:txBody>
          <a:bodyPr/>
          <a:lstStyle/>
          <a:p>
            <a:endParaRPr lang="nl-NL"/>
          </a:p>
        </p:txBody>
      </p:sp>
      <p:sp>
        <p:nvSpPr>
          <p:cNvPr id="7" name="Tijdelijke aanduiding voor dianummer 6"/>
          <p:cNvSpPr>
            <a:spLocks noGrp="1"/>
          </p:cNvSpPr>
          <p:nvPr>
            <p:ph type="sldNum" sz="quarter" idx="12"/>
          </p:nvPr>
        </p:nvSpPr>
        <p:spPr>
          <a:xfrm>
            <a:off x="6553200" y="6356350"/>
            <a:ext cx="2133600" cy="365125"/>
          </a:xfrm>
          <a:prstGeom prst="rect">
            <a:avLst/>
          </a:prstGeom>
        </p:spPr>
        <p:txBody>
          <a:bodyPr/>
          <a:lstStyle/>
          <a:p>
            <a:fld id="{F15C3C5B-9FF2-46AF-9106-2814F81D1F45}" type="slidenum">
              <a:rPr lang="nl-NL" smtClean="0"/>
              <a:pPr/>
              <a:t>‹#›</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a:xfrm>
            <a:off x="457200" y="6356350"/>
            <a:ext cx="2133600" cy="365125"/>
          </a:xfrm>
          <a:prstGeom prst="rect">
            <a:avLst/>
          </a:prstGeom>
        </p:spPr>
        <p:txBody>
          <a:bodyPr/>
          <a:lstStyle/>
          <a:p>
            <a:fld id="{52B5AB46-3C86-413D-A1BC-96B402540B8A}" type="datetimeFigureOut">
              <a:rPr lang="nl-NL" smtClean="0"/>
              <a:pPr/>
              <a:t>3-5-2025</a:t>
            </a:fld>
            <a:endParaRPr lang="nl-NL"/>
          </a:p>
        </p:txBody>
      </p:sp>
      <p:sp>
        <p:nvSpPr>
          <p:cNvPr id="6" name="Tijdelijke aanduiding voor voettekst 5"/>
          <p:cNvSpPr>
            <a:spLocks noGrp="1"/>
          </p:cNvSpPr>
          <p:nvPr>
            <p:ph type="ftr" sz="quarter" idx="11"/>
          </p:nvPr>
        </p:nvSpPr>
        <p:spPr>
          <a:xfrm>
            <a:off x="3124200" y="6356350"/>
            <a:ext cx="2895600" cy="365125"/>
          </a:xfrm>
          <a:prstGeom prst="rect">
            <a:avLst/>
          </a:prstGeom>
        </p:spPr>
        <p:txBody>
          <a:bodyPr/>
          <a:lstStyle/>
          <a:p>
            <a:endParaRPr lang="nl-NL"/>
          </a:p>
        </p:txBody>
      </p:sp>
      <p:sp>
        <p:nvSpPr>
          <p:cNvPr id="7" name="Tijdelijke aanduiding voor dianummer 6"/>
          <p:cNvSpPr>
            <a:spLocks noGrp="1"/>
          </p:cNvSpPr>
          <p:nvPr>
            <p:ph type="sldNum" sz="quarter" idx="12"/>
          </p:nvPr>
        </p:nvSpPr>
        <p:spPr>
          <a:xfrm>
            <a:off x="6553200" y="6356350"/>
            <a:ext cx="2133600" cy="365125"/>
          </a:xfrm>
          <a:prstGeom prst="rect">
            <a:avLst/>
          </a:prstGeom>
        </p:spPr>
        <p:txBody>
          <a:bodyPr/>
          <a:lstStyle/>
          <a:p>
            <a:fld id="{F15C3C5B-9FF2-46AF-9106-2814F81D1F45}" type="slidenum">
              <a:rPr lang="nl-NL" smtClean="0"/>
              <a:pPr/>
              <a:t>‹#›</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EFD1"/>
            </a:gs>
            <a:gs pos="64999">
              <a:srgbClr val="F0EBD5"/>
            </a:gs>
            <a:gs pos="100000">
              <a:srgbClr val="D1C39F"/>
            </a:gs>
          </a:gsLst>
          <a:lin ang="5400000" scaled="1"/>
          <a:tileRect/>
        </a:gradFill>
        <a:effectLst/>
      </p:bgPr>
    </p:bg>
    <p:spTree>
      <p:nvGrpSpPr>
        <p:cNvPr id="1" name=""/>
        <p:cNvGrpSpPr/>
        <p:nvPr/>
      </p:nvGrpSpPr>
      <p:grpSpPr>
        <a:xfrm>
          <a:off x="0" y="0"/>
          <a:ext cx="0" cy="0"/>
          <a:chOff x="0" y="0"/>
          <a:chExt cx="0" cy="0"/>
        </a:xfrm>
      </p:grpSpPr>
      <p:pic>
        <p:nvPicPr>
          <p:cNvPr id="7" name="Afbeelding 6" descr="Moer 23.jpg"/>
          <p:cNvPicPr>
            <a:picLocks noChangeAspect="1"/>
          </p:cNvPicPr>
          <p:nvPr userDrawn="1"/>
        </p:nvPicPr>
        <p:blipFill>
          <a:blip r:embed="rId13" cstate="print"/>
          <a:stretch>
            <a:fillRect/>
          </a:stretch>
        </p:blipFill>
        <p:spPr>
          <a:xfrm>
            <a:off x="0" y="0"/>
            <a:ext cx="2731817" cy="6858000"/>
          </a:xfrm>
          <a:prstGeom prst="rect">
            <a:avLst/>
          </a:prstGeom>
          <a:ln>
            <a:noFill/>
          </a:ln>
          <a:effectLst>
            <a:softEdge rad="112500"/>
          </a:effectLst>
        </p:spPr>
      </p:pic>
      <p:sp>
        <p:nvSpPr>
          <p:cNvPr id="2" name="Tijdelijke aanduiding voor titel 1"/>
          <p:cNvSpPr>
            <a:spLocks noGrp="1"/>
          </p:cNvSpPr>
          <p:nvPr>
            <p:ph type="title"/>
          </p:nvPr>
        </p:nvSpPr>
        <p:spPr>
          <a:xfrm>
            <a:off x="2915816" y="274638"/>
            <a:ext cx="5770984" cy="1143000"/>
          </a:xfrm>
          <a:prstGeom prst="rect">
            <a:avLst/>
          </a:prstGeom>
        </p:spPr>
        <p:txBody>
          <a:bodyPr vert="horz" lIns="91440" tIns="45720" rIns="91440" bIns="45720" rtlCol="0" anchor="ctr">
            <a:normAutofit/>
          </a:bodyPr>
          <a:lstStyle/>
          <a:p>
            <a:r>
              <a:rPr lang="nl-NL" dirty="0"/>
              <a:t>Klik om de stijl te bewerken</a:t>
            </a:r>
          </a:p>
        </p:txBody>
      </p:sp>
      <p:sp>
        <p:nvSpPr>
          <p:cNvPr id="3" name="Tijdelijke aanduiding voor tekst 2"/>
          <p:cNvSpPr>
            <a:spLocks noGrp="1"/>
          </p:cNvSpPr>
          <p:nvPr>
            <p:ph type="body" idx="1"/>
          </p:nvPr>
        </p:nvSpPr>
        <p:spPr>
          <a:xfrm>
            <a:off x="2915816" y="1600200"/>
            <a:ext cx="5770984" cy="5141168"/>
          </a:xfrm>
          <a:prstGeom prst="rect">
            <a:avLst/>
          </a:prstGeom>
        </p:spPr>
        <p:txBody>
          <a:bodyPr vert="horz" lIns="91440" tIns="45720" rIns="91440" bIns="45720" rtlCol="0">
            <a:norm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3204964" y="143586"/>
            <a:ext cx="5542384" cy="1470025"/>
          </a:xfrm>
        </p:spPr>
        <p:txBody>
          <a:bodyPr>
            <a:normAutofit/>
          </a:bodyPr>
          <a:lstStyle/>
          <a:p>
            <a:r>
              <a:rPr lang="nl-NL" dirty="0"/>
              <a:t>Verzorging moeren na bevruchting</a:t>
            </a:r>
          </a:p>
        </p:txBody>
      </p:sp>
      <p:sp>
        <p:nvSpPr>
          <p:cNvPr id="3" name="Ondertitel 2"/>
          <p:cNvSpPr>
            <a:spLocks noGrp="1"/>
          </p:cNvSpPr>
          <p:nvPr>
            <p:ph type="subTitle" idx="1"/>
          </p:nvPr>
        </p:nvSpPr>
        <p:spPr>
          <a:xfrm>
            <a:off x="3131840" y="4971145"/>
            <a:ext cx="5472608" cy="1752600"/>
          </a:xfrm>
        </p:spPr>
        <p:txBody>
          <a:bodyPr>
            <a:normAutofit fontScale="85000" lnSpcReduction="20000"/>
          </a:bodyPr>
          <a:lstStyle/>
          <a:p>
            <a:r>
              <a:rPr lang="nl-NL" dirty="0">
                <a:solidFill>
                  <a:schemeClr val="tx1"/>
                </a:solidFill>
              </a:rPr>
              <a:t>Aangepaste versie van:</a:t>
            </a:r>
          </a:p>
          <a:p>
            <a:r>
              <a:rPr lang="nl-NL" dirty="0">
                <a:solidFill>
                  <a:schemeClr val="tx1"/>
                </a:solidFill>
              </a:rPr>
              <a:t>Bart Barten</a:t>
            </a:r>
          </a:p>
          <a:p>
            <a:r>
              <a:rPr lang="nl-NL" dirty="0">
                <a:solidFill>
                  <a:schemeClr val="tx1"/>
                </a:solidFill>
              </a:rPr>
              <a:t>ledenvergadering 26 oktober 2024</a:t>
            </a:r>
          </a:p>
          <a:p>
            <a:r>
              <a:rPr lang="nl-NL" dirty="0">
                <a:solidFill>
                  <a:schemeClr val="tx1"/>
                </a:solidFill>
              </a:rPr>
              <a:t>Vereniging van </a:t>
            </a:r>
            <a:r>
              <a:rPr lang="nl-NL" dirty="0" err="1">
                <a:solidFill>
                  <a:schemeClr val="tx1"/>
                </a:solidFill>
              </a:rPr>
              <a:t>Carnica</a:t>
            </a:r>
            <a:r>
              <a:rPr lang="nl-NL" dirty="0">
                <a:solidFill>
                  <a:schemeClr val="tx1"/>
                </a:solidFill>
              </a:rPr>
              <a:t> Imkers</a:t>
            </a:r>
          </a:p>
        </p:txBody>
      </p:sp>
      <p:pic>
        <p:nvPicPr>
          <p:cNvPr id="5" name="Afbeelding 4">
            <a:extLst>
              <a:ext uri="{FF2B5EF4-FFF2-40B4-BE49-F238E27FC236}">
                <a16:creationId xmlns:a16="http://schemas.microsoft.com/office/drawing/2014/main" id="{33CFE396-FED2-4153-979A-D80E592AE34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99792" y="1596719"/>
            <a:ext cx="4248472" cy="3186354"/>
          </a:xfrm>
          <a:prstGeom prst="rect">
            <a:avLst/>
          </a:prstGeom>
        </p:spPr>
      </p:pic>
      <p:pic>
        <p:nvPicPr>
          <p:cNvPr id="7" name="Afbeelding 6">
            <a:extLst>
              <a:ext uri="{FF2B5EF4-FFF2-40B4-BE49-F238E27FC236}">
                <a16:creationId xmlns:a16="http://schemas.microsoft.com/office/drawing/2014/main" id="{6A67F54C-3DE5-47D1-A447-23E5E03048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12310" y="2074540"/>
            <a:ext cx="2031690" cy="270892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915816" y="188628"/>
            <a:ext cx="5770984" cy="1143000"/>
          </a:xfrm>
        </p:spPr>
        <p:txBody>
          <a:bodyPr>
            <a:normAutofit fontScale="90000"/>
          </a:bodyPr>
          <a:lstStyle/>
          <a:p>
            <a:r>
              <a:rPr lang="nl-NL" sz="3600" dirty="0"/>
              <a:t>Kwetsbare of waardevolle</a:t>
            </a:r>
            <a:br>
              <a:rPr lang="nl-NL" sz="3600" dirty="0"/>
            </a:br>
            <a:r>
              <a:rPr lang="nl-NL" sz="3600" dirty="0"/>
              <a:t>moeren (net aan de leg of van de leg door verzending)</a:t>
            </a:r>
          </a:p>
        </p:txBody>
      </p:sp>
      <p:sp>
        <p:nvSpPr>
          <p:cNvPr id="5" name="Tijdelijke aanduiding voor inhoud 4"/>
          <p:cNvSpPr>
            <a:spLocks noGrp="1"/>
          </p:cNvSpPr>
          <p:nvPr>
            <p:ph idx="1"/>
          </p:nvPr>
        </p:nvSpPr>
        <p:spPr>
          <a:xfrm>
            <a:off x="2805584" y="1428354"/>
            <a:ext cx="5770984" cy="604664"/>
          </a:xfrm>
        </p:spPr>
        <p:txBody>
          <a:bodyPr/>
          <a:lstStyle/>
          <a:p>
            <a:pPr>
              <a:buNone/>
            </a:pPr>
            <a:r>
              <a:rPr lang="nl-NL" dirty="0"/>
              <a:t>1. Schudzwerm</a:t>
            </a:r>
          </a:p>
        </p:txBody>
      </p:sp>
      <p:pic>
        <p:nvPicPr>
          <p:cNvPr id="6" name="Afbeelding 5" descr="IMG_0265.JPG"/>
          <p:cNvPicPr>
            <a:picLocks noChangeAspect="1"/>
          </p:cNvPicPr>
          <p:nvPr/>
        </p:nvPicPr>
        <p:blipFill>
          <a:blip r:embed="rId3" cstate="print"/>
          <a:stretch>
            <a:fillRect/>
          </a:stretch>
        </p:blipFill>
        <p:spPr>
          <a:xfrm>
            <a:off x="6649136" y="1801415"/>
            <a:ext cx="2411361" cy="1808521"/>
          </a:xfrm>
          <a:prstGeom prst="rect">
            <a:avLst/>
          </a:prstGeom>
        </p:spPr>
      </p:pic>
      <p:sp>
        <p:nvSpPr>
          <p:cNvPr id="8" name="Tijdelijke aanduiding voor inhoud 4"/>
          <p:cNvSpPr txBox="1">
            <a:spLocks/>
          </p:cNvSpPr>
          <p:nvPr/>
        </p:nvSpPr>
        <p:spPr>
          <a:xfrm>
            <a:off x="2809032" y="3538550"/>
            <a:ext cx="6251465" cy="108012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3200" b="0" i="0" u="none" strike="noStrike" kern="1200" cap="none" spc="0" normalizeH="0" baseline="0" noProof="0" dirty="0">
                <a:ln>
                  <a:noFill/>
                </a:ln>
                <a:solidFill>
                  <a:schemeClr val="tx1"/>
                </a:solidFill>
                <a:effectLst/>
                <a:uLnTx/>
                <a:uFillTx/>
                <a:latin typeface="+mn-lt"/>
                <a:ea typeface="+mn-ea"/>
                <a:cs typeface="+mn-cs"/>
              </a:rPr>
              <a:t>2. Opdrukkooitje op</a:t>
            </a:r>
            <a:r>
              <a:rPr lang="nl-NL" sz="3200" dirty="0"/>
              <a:t>   </a:t>
            </a:r>
            <a:r>
              <a:rPr kumimoji="0" lang="nl-NL" sz="3200" b="0" i="0" u="none" strike="noStrike" kern="1200" cap="none" spc="0" normalizeH="0" baseline="0" noProof="0" dirty="0">
                <a:ln>
                  <a:noFill/>
                </a:ln>
                <a:solidFill>
                  <a:schemeClr val="tx1"/>
                </a:solidFill>
                <a:effectLst/>
                <a:uLnTx/>
                <a:uFillTx/>
                <a:latin typeface="+mn-lt"/>
                <a:ea typeface="+mn-ea"/>
                <a:cs typeface="+mn-cs"/>
              </a:rPr>
              <a:t>uitlopend broed</a:t>
            </a:r>
          </a:p>
        </p:txBody>
      </p:sp>
      <p:pic>
        <p:nvPicPr>
          <p:cNvPr id="9" name="Picture 2" descr="Invoer moeren - Schiercarnica">
            <a:extLst>
              <a:ext uri="{FF2B5EF4-FFF2-40B4-BE49-F238E27FC236}">
                <a16:creationId xmlns:a16="http://schemas.microsoft.com/office/drawing/2014/main" id="{3BBB642A-17E3-4180-885B-C2B026A1047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49136" y="4315680"/>
            <a:ext cx="2411362" cy="1808522"/>
          </a:xfrm>
          <a:prstGeom prst="rect">
            <a:avLst/>
          </a:prstGeom>
          <a:noFill/>
          <a:extLst>
            <a:ext uri="{909E8E84-426E-40DD-AFC4-6F175D3DCCD1}">
              <a14:hiddenFill xmlns:a14="http://schemas.microsoft.com/office/drawing/2010/main">
                <a:solidFill>
                  <a:srgbClr val="FFFFFF"/>
                </a:solidFill>
              </a14:hiddenFill>
            </a:ext>
          </a:extLst>
        </p:spPr>
      </p:pic>
      <p:sp>
        <p:nvSpPr>
          <p:cNvPr id="11" name="Tijdelijke aanduiding voor inhoud 6">
            <a:extLst>
              <a:ext uri="{FF2B5EF4-FFF2-40B4-BE49-F238E27FC236}">
                <a16:creationId xmlns:a16="http://schemas.microsoft.com/office/drawing/2014/main" id="{F93299A5-A8C8-4BD6-82C3-9C2E5DAABC96}"/>
              </a:ext>
            </a:extLst>
          </p:cNvPr>
          <p:cNvSpPr txBox="1">
            <a:spLocks/>
          </p:cNvSpPr>
          <p:nvPr/>
        </p:nvSpPr>
        <p:spPr>
          <a:xfrm>
            <a:off x="3031360" y="2019392"/>
            <a:ext cx="3617775" cy="1519158"/>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nl-NL" dirty="0"/>
              <a:t>Zeven, of</a:t>
            </a:r>
          </a:p>
          <a:p>
            <a:r>
              <a:rPr lang="nl-NL" dirty="0"/>
              <a:t>Zuiger boven rooster</a:t>
            </a:r>
          </a:p>
          <a:p>
            <a:r>
              <a:rPr lang="nl-NL" dirty="0"/>
              <a:t>Zo jong mogelijke bijen</a:t>
            </a:r>
          </a:p>
          <a:p>
            <a:r>
              <a:rPr lang="nl-NL" dirty="0"/>
              <a:t>Voeren met deeg</a:t>
            </a:r>
          </a:p>
        </p:txBody>
      </p:sp>
      <p:sp>
        <p:nvSpPr>
          <p:cNvPr id="12" name="Tijdelijke aanduiding voor inhoud 6">
            <a:extLst>
              <a:ext uri="{FF2B5EF4-FFF2-40B4-BE49-F238E27FC236}">
                <a16:creationId xmlns:a16="http://schemas.microsoft.com/office/drawing/2014/main" id="{DFF22860-83E8-4405-A600-5AD38B311233}"/>
              </a:ext>
            </a:extLst>
          </p:cNvPr>
          <p:cNvSpPr txBox="1">
            <a:spLocks/>
          </p:cNvSpPr>
          <p:nvPr/>
        </p:nvSpPr>
        <p:spPr>
          <a:xfrm>
            <a:off x="3131840" y="4616970"/>
            <a:ext cx="4407736" cy="192744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nl-NL" sz="2500" dirty="0"/>
              <a:t>Makkelijk invoeren</a:t>
            </a:r>
          </a:p>
          <a:p>
            <a:r>
              <a:rPr lang="nl-NL" sz="2500" dirty="0"/>
              <a:t>Jongste bijen</a:t>
            </a:r>
          </a:p>
          <a:p>
            <a:r>
              <a:rPr lang="nl-NL" sz="2500" dirty="0"/>
              <a:t>Na 9 controleren en </a:t>
            </a:r>
            <a:br>
              <a:rPr lang="nl-NL" sz="2500" dirty="0"/>
            </a:br>
            <a:r>
              <a:rPr lang="nl-NL" sz="2500" dirty="0"/>
              <a:t>bevrijden</a:t>
            </a:r>
          </a:p>
        </p:txBody>
      </p:sp>
      <p:sp>
        <p:nvSpPr>
          <p:cNvPr id="13" name="Tijdelijke aanduiding voor inhoud 4">
            <a:extLst>
              <a:ext uri="{FF2B5EF4-FFF2-40B4-BE49-F238E27FC236}">
                <a16:creationId xmlns:a16="http://schemas.microsoft.com/office/drawing/2014/main" id="{8C5AA989-D48D-412B-8C8B-3A86C2DBEB69}"/>
              </a:ext>
            </a:extLst>
          </p:cNvPr>
          <p:cNvSpPr txBox="1">
            <a:spLocks/>
          </p:cNvSpPr>
          <p:nvPr/>
        </p:nvSpPr>
        <p:spPr>
          <a:xfrm>
            <a:off x="6477010" y="6231457"/>
            <a:ext cx="5333980" cy="330423"/>
          </a:xfrm>
          <a:prstGeom prst="rect">
            <a:avLst/>
          </a:prstGeom>
        </p:spPr>
        <p:txBody>
          <a:bodyPr vert="horz" lIns="91440" tIns="45720" rIns="91440" bIns="45720" rtlCol="0">
            <a:normAutofit fontScale="5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r>
              <a:rPr lang="nl-NL" dirty="0"/>
              <a:t>Foto </a:t>
            </a:r>
            <a:r>
              <a:rPr lang="nl-NL" dirty="0" err="1"/>
              <a:t>Tiesler</a:t>
            </a:r>
            <a:r>
              <a:rPr lang="nl-NL" dirty="0"/>
              <a:t> &amp; </a:t>
            </a:r>
            <a:r>
              <a:rPr lang="nl-NL" dirty="0" err="1"/>
              <a:t>Englert</a:t>
            </a:r>
            <a:r>
              <a:rPr lang="nl-NL" dirty="0"/>
              <a:t>, 1997</a:t>
            </a:r>
          </a:p>
        </p:txBody>
      </p:sp>
    </p:spTree>
    <p:extLst>
      <p:ext uri="{BB962C8B-B14F-4D97-AF65-F5344CB8AC3E}">
        <p14:creationId xmlns:p14="http://schemas.microsoft.com/office/powerpoint/2010/main" val="38038050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915816" y="164325"/>
            <a:ext cx="5770984" cy="1143000"/>
          </a:xfrm>
        </p:spPr>
        <p:txBody>
          <a:bodyPr>
            <a:normAutofit/>
          </a:bodyPr>
          <a:lstStyle/>
          <a:p>
            <a:r>
              <a:rPr lang="nl-NL" dirty="0"/>
              <a:t>Verdere verzorging</a:t>
            </a:r>
          </a:p>
        </p:txBody>
      </p:sp>
      <p:sp>
        <p:nvSpPr>
          <p:cNvPr id="6" name="Tijdelijke aanduiding voor inhoud 6">
            <a:extLst>
              <a:ext uri="{FF2B5EF4-FFF2-40B4-BE49-F238E27FC236}">
                <a16:creationId xmlns:a16="http://schemas.microsoft.com/office/drawing/2014/main" id="{4A7AE5DD-B34C-4767-B788-F09A1E7F5556}"/>
              </a:ext>
            </a:extLst>
          </p:cNvPr>
          <p:cNvSpPr txBox="1">
            <a:spLocks/>
          </p:cNvSpPr>
          <p:nvPr/>
        </p:nvSpPr>
        <p:spPr>
          <a:xfrm>
            <a:off x="2658879" y="1412776"/>
            <a:ext cx="6192688" cy="514116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nl-NL" sz="2800" dirty="0"/>
              <a:t>Controleren op wisselcellen</a:t>
            </a:r>
          </a:p>
          <a:p>
            <a:r>
              <a:rPr lang="nl-NL" sz="2800" dirty="0"/>
              <a:t>Controleren broed patroon</a:t>
            </a:r>
          </a:p>
          <a:p>
            <a:r>
              <a:rPr lang="nl-NL" sz="2800" dirty="0"/>
              <a:t>Voeren</a:t>
            </a:r>
          </a:p>
          <a:p>
            <a:r>
              <a:rPr lang="nl-NL" sz="2800" dirty="0"/>
              <a:t>Check</a:t>
            </a:r>
            <a:br>
              <a:rPr lang="nl-NL" sz="2800" dirty="0"/>
            </a:br>
            <a:r>
              <a:rPr lang="nl-NL" sz="2800" dirty="0" err="1"/>
              <a:t>varroa</a:t>
            </a:r>
            <a:endParaRPr lang="nl-NL" sz="2800" dirty="0"/>
          </a:p>
        </p:txBody>
      </p:sp>
      <p:pic>
        <p:nvPicPr>
          <p:cNvPr id="9" name="Afbeelding 8">
            <a:extLst>
              <a:ext uri="{FF2B5EF4-FFF2-40B4-BE49-F238E27FC236}">
                <a16:creationId xmlns:a16="http://schemas.microsoft.com/office/drawing/2014/main" id="{8764852D-7297-4579-971B-91B35814364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52362" y="2427134"/>
            <a:ext cx="4539932" cy="2649795"/>
          </a:xfrm>
          <a:prstGeom prst="rect">
            <a:avLst/>
          </a:prstGeom>
        </p:spPr>
      </p:pic>
      <p:pic>
        <p:nvPicPr>
          <p:cNvPr id="5" name="Afbeelding 4">
            <a:extLst>
              <a:ext uri="{FF2B5EF4-FFF2-40B4-BE49-F238E27FC236}">
                <a16:creationId xmlns:a16="http://schemas.microsoft.com/office/drawing/2014/main" id="{F9BAA983-4C3F-4B12-A02D-125ED55112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93377" y="1195884"/>
            <a:ext cx="1917111" cy="2556148"/>
          </a:xfrm>
          <a:prstGeom prst="rect">
            <a:avLst/>
          </a:prstGeom>
        </p:spPr>
      </p:pic>
    </p:spTree>
    <p:extLst>
      <p:ext uri="{BB962C8B-B14F-4D97-AF65-F5344CB8AC3E}">
        <p14:creationId xmlns:p14="http://schemas.microsoft.com/office/powerpoint/2010/main" val="36776552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a:t>Succesvolle teelt en rijke oogsten</a:t>
            </a:r>
          </a:p>
        </p:txBody>
      </p:sp>
      <p:pic>
        <p:nvPicPr>
          <p:cNvPr id="9" name="Tijdelijke aanduiding voor inhoud 8"/>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3230563" y="2724131"/>
            <a:ext cx="5141912" cy="2894051"/>
          </a:xfrm>
        </p:spPr>
      </p:pic>
    </p:spTree>
    <p:extLst>
      <p:ext uri="{BB962C8B-B14F-4D97-AF65-F5344CB8AC3E}">
        <p14:creationId xmlns:p14="http://schemas.microsoft.com/office/powerpoint/2010/main" val="15139782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915816" y="0"/>
            <a:ext cx="5770984" cy="1143000"/>
          </a:xfrm>
        </p:spPr>
        <p:txBody>
          <a:bodyPr>
            <a:noAutofit/>
          </a:bodyPr>
          <a:lstStyle/>
          <a:p>
            <a:r>
              <a:rPr lang="nl-NL" sz="2800" dirty="0"/>
              <a:t>Controleren van </a:t>
            </a:r>
            <a:r>
              <a:rPr lang="nl-NL" sz="2800" dirty="0" err="1"/>
              <a:t>EWK’s</a:t>
            </a:r>
            <a:r>
              <a:rPr lang="nl-NL" sz="2800" dirty="0"/>
              <a:t>: </a:t>
            </a:r>
            <a:br>
              <a:rPr lang="nl-NL" sz="2800" dirty="0"/>
            </a:br>
            <a:r>
              <a:rPr lang="nl-NL" sz="2800" dirty="0"/>
              <a:t>net aan de leg/gesloten broed/eitjes/moer aanwezig</a:t>
            </a:r>
          </a:p>
        </p:txBody>
      </p:sp>
      <p:sp>
        <p:nvSpPr>
          <p:cNvPr id="3" name="Tijdelijke aanduiding voor inhoud 2"/>
          <p:cNvSpPr>
            <a:spLocks noGrp="1"/>
          </p:cNvSpPr>
          <p:nvPr>
            <p:ph idx="1"/>
          </p:nvPr>
        </p:nvSpPr>
        <p:spPr/>
        <p:txBody>
          <a:bodyPr/>
          <a:lstStyle/>
          <a:p>
            <a:endParaRPr lang="nl-NL" dirty="0"/>
          </a:p>
          <a:p>
            <a:endParaRPr lang="nl-NL" dirty="0"/>
          </a:p>
          <a:p>
            <a:endParaRPr lang="nl-NL" dirty="0"/>
          </a:p>
          <a:p>
            <a:endParaRPr lang="nl-NL" dirty="0"/>
          </a:p>
          <a:p>
            <a:endParaRPr lang="nl-NL" dirty="0"/>
          </a:p>
        </p:txBody>
      </p:sp>
      <p:sp>
        <p:nvSpPr>
          <p:cNvPr id="6" name="Tekstvak 5"/>
          <p:cNvSpPr txBox="1"/>
          <p:nvPr/>
        </p:nvSpPr>
        <p:spPr>
          <a:xfrm>
            <a:off x="2555776" y="1012453"/>
            <a:ext cx="6696744" cy="584775"/>
          </a:xfrm>
          <a:prstGeom prst="rect">
            <a:avLst/>
          </a:prstGeom>
          <a:noFill/>
        </p:spPr>
        <p:txBody>
          <a:bodyPr wrap="square" rtlCol="0">
            <a:spAutoFit/>
          </a:bodyPr>
          <a:lstStyle/>
          <a:p>
            <a:r>
              <a:rPr lang="nl-NL" sz="3200" dirty="0"/>
              <a:t>Snel invoeren/Schutshuisje/opruimen?</a:t>
            </a:r>
          </a:p>
        </p:txBody>
      </p:sp>
      <p:pic>
        <p:nvPicPr>
          <p:cNvPr id="5" name="Afbeelding 4">
            <a:extLst>
              <a:ext uri="{FF2B5EF4-FFF2-40B4-BE49-F238E27FC236}">
                <a16:creationId xmlns:a16="http://schemas.microsoft.com/office/drawing/2014/main" id="{BC6772F5-8176-4A40-B2DE-596EE4FD3F5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92058" y="4359160"/>
            <a:ext cx="3331786" cy="2498840"/>
          </a:xfrm>
          <a:prstGeom prst="rect">
            <a:avLst/>
          </a:prstGeom>
        </p:spPr>
      </p:pic>
      <p:pic>
        <p:nvPicPr>
          <p:cNvPr id="14" name="Afbeelding 13">
            <a:extLst>
              <a:ext uri="{FF2B5EF4-FFF2-40B4-BE49-F238E27FC236}">
                <a16:creationId xmlns:a16="http://schemas.microsoft.com/office/drawing/2014/main" id="{2E7F67BE-C74B-4589-86BE-4468EF377D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39194" y="1509196"/>
            <a:ext cx="2139702" cy="2852936"/>
          </a:xfrm>
          <a:prstGeom prst="rect">
            <a:avLst/>
          </a:prstGeom>
        </p:spPr>
      </p:pic>
      <p:pic>
        <p:nvPicPr>
          <p:cNvPr id="16" name="Afbeelding 15">
            <a:extLst>
              <a:ext uri="{FF2B5EF4-FFF2-40B4-BE49-F238E27FC236}">
                <a16:creationId xmlns:a16="http://schemas.microsoft.com/office/drawing/2014/main" id="{212199D8-B84A-43AF-809D-6E89EDE6730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5033607" y="1506224"/>
            <a:ext cx="3803915" cy="2852936"/>
          </a:xfrm>
          <a:prstGeom prst="rect">
            <a:avLst/>
          </a:prstGeom>
        </p:spPr>
      </p:pic>
      <p:pic>
        <p:nvPicPr>
          <p:cNvPr id="7" name="Picture 6">
            <a:extLst>
              <a:ext uri="{FF2B5EF4-FFF2-40B4-BE49-F238E27FC236}">
                <a16:creationId xmlns:a16="http://schemas.microsoft.com/office/drawing/2014/main" id="{A001A4B9-498F-EC19-F668-26A2F7DB7C80}"/>
              </a:ext>
            </a:extLst>
          </p:cNvPr>
          <p:cNvPicPr>
            <a:picLocks noChangeAspect="1"/>
          </p:cNvPicPr>
          <p:nvPr/>
        </p:nvPicPr>
        <p:blipFill>
          <a:blip r:embed="rId5"/>
          <a:stretch>
            <a:fillRect/>
          </a:stretch>
        </p:blipFill>
        <p:spPr>
          <a:xfrm>
            <a:off x="2839194" y="4348174"/>
            <a:ext cx="2467319" cy="244826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BEAA01-0152-67DF-F632-044C2C17E07D}"/>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2667925-9EDE-9CBA-CBF4-21C49021CFBE}"/>
              </a:ext>
            </a:extLst>
          </p:cNvPr>
          <p:cNvSpPr>
            <a:spLocks noGrp="1"/>
          </p:cNvSpPr>
          <p:nvPr>
            <p:ph type="title"/>
          </p:nvPr>
        </p:nvSpPr>
        <p:spPr/>
        <p:txBody>
          <a:bodyPr>
            <a:normAutofit/>
          </a:bodyPr>
          <a:lstStyle/>
          <a:p>
            <a:r>
              <a:rPr lang="nl-NL" dirty="0" err="1"/>
              <a:t>Kirchhainer</a:t>
            </a:r>
            <a:r>
              <a:rPr lang="nl-NL" dirty="0"/>
              <a:t>, </a:t>
            </a:r>
            <a:r>
              <a:rPr lang="nl-NL" dirty="0" err="1"/>
              <a:t>Apidea</a:t>
            </a:r>
            <a:r>
              <a:rPr lang="nl-NL" dirty="0"/>
              <a:t> </a:t>
            </a:r>
            <a:r>
              <a:rPr lang="nl-NL" dirty="0" err="1"/>
              <a:t>etc</a:t>
            </a:r>
            <a:endParaRPr lang="nl-NL" dirty="0"/>
          </a:p>
        </p:txBody>
      </p:sp>
      <p:sp>
        <p:nvSpPr>
          <p:cNvPr id="3" name="Tijdelijke aanduiding voor inhoud 2">
            <a:extLst>
              <a:ext uri="{FF2B5EF4-FFF2-40B4-BE49-F238E27FC236}">
                <a16:creationId xmlns:a16="http://schemas.microsoft.com/office/drawing/2014/main" id="{B161F525-75AA-908E-26BE-F9ED47470081}"/>
              </a:ext>
            </a:extLst>
          </p:cNvPr>
          <p:cNvSpPr>
            <a:spLocks noGrp="1"/>
          </p:cNvSpPr>
          <p:nvPr>
            <p:ph idx="1"/>
          </p:nvPr>
        </p:nvSpPr>
        <p:spPr/>
        <p:txBody>
          <a:bodyPr/>
          <a:lstStyle/>
          <a:p>
            <a:r>
              <a:rPr lang="nl-NL" dirty="0"/>
              <a:t>Controleren net zoals bij EWK</a:t>
            </a:r>
          </a:p>
          <a:p>
            <a:r>
              <a:rPr lang="nl-NL" dirty="0"/>
              <a:t>Schuthuishuisje niet nodig</a:t>
            </a:r>
          </a:p>
          <a:p>
            <a:r>
              <a:rPr lang="nl-NL" dirty="0"/>
              <a:t>Snel invoeren niet gunstig omdat moer nog maar kort aan de leg is: Zorgen voor extra legruimte (kan bij EWK niet)</a:t>
            </a:r>
          </a:p>
        </p:txBody>
      </p:sp>
    </p:spTree>
    <p:extLst>
      <p:ext uri="{BB962C8B-B14F-4D97-AF65-F5344CB8AC3E}">
        <p14:creationId xmlns:p14="http://schemas.microsoft.com/office/powerpoint/2010/main" val="17320986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37CBB4-970D-533A-00BF-0C6130D9AC4B}"/>
              </a:ext>
            </a:extLst>
          </p:cNvPr>
          <p:cNvSpPr>
            <a:spLocks noGrp="1"/>
          </p:cNvSpPr>
          <p:nvPr>
            <p:ph type="title"/>
          </p:nvPr>
        </p:nvSpPr>
        <p:spPr/>
        <p:txBody>
          <a:bodyPr>
            <a:normAutofit fontScale="90000"/>
          </a:bodyPr>
          <a:lstStyle/>
          <a:p>
            <a:r>
              <a:rPr lang="nl-NL" dirty="0"/>
              <a:t>Waar komen de kastjes te staan?</a:t>
            </a:r>
          </a:p>
        </p:txBody>
      </p:sp>
      <p:sp>
        <p:nvSpPr>
          <p:cNvPr id="3" name="Tijdelijke aanduiding voor inhoud 2">
            <a:extLst>
              <a:ext uri="{FF2B5EF4-FFF2-40B4-BE49-F238E27FC236}">
                <a16:creationId xmlns:a16="http://schemas.microsoft.com/office/drawing/2014/main" id="{F4E74130-FC38-A319-583A-5516F50CA778}"/>
              </a:ext>
            </a:extLst>
          </p:cNvPr>
          <p:cNvSpPr>
            <a:spLocks noGrp="1"/>
          </p:cNvSpPr>
          <p:nvPr>
            <p:ph idx="1"/>
          </p:nvPr>
        </p:nvSpPr>
        <p:spPr/>
        <p:txBody>
          <a:bodyPr/>
          <a:lstStyle/>
          <a:p>
            <a:r>
              <a:rPr lang="nl-NL" dirty="0"/>
              <a:t>Hoe snel je een moer moet invoeren is ook afhankelijk van je bijenstand</a:t>
            </a:r>
          </a:p>
          <a:p>
            <a:r>
              <a:rPr lang="nl-NL" dirty="0"/>
              <a:t>Bij meer kans op roverij zoals bij mij in de stad, kan je de volkjes niet in de </a:t>
            </a:r>
            <a:r>
              <a:rPr lang="nl-NL" dirty="0" err="1"/>
              <a:t>EWK’s</a:t>
            </a:r>
            <a:r>
              <a:rPr lang="nl-NL" dirty="0"/>
              <a:t> laten zitten tot het eerste broed uit loopt</a:t>
            </a:r>
          </a:p>
        </p:txBody>
      </p:sp>
    </p:spTree>
    <p:extLst>
      <p:ext uri="{BB962C8B-B14F-4D97-AF65-F5344CB8AC3E}">
        <p14:creationId xmlns:p14="http://schemas.microsoft.com/office/powerpoint/2010/main" val="5313559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946648" y="15240"/>
            <a:ext cx="5770984" cy="1143000"/>
          </a:xfrm>
        </p:spPr>
        <p:txBody>
          <a:bodyPr>
            <a:normAutofit fontScale="90000"/>
          </a:bodyPr>
          <a:lstStyle/>
          <a:p>
            <a:r>
              <a:rPr lang="nl-NL" dirty="0"/>
              <a:t>bevruchte moer invoeren</a:t>
            </a:r>
          </a:p>
        </p:txBody>
      </p:sp>
      <p:graphicFrame>
        <p:nvGraphicFramePr>
          <p:cNvPr id="4" name="Tijdelijke aanduiding voor inhoud 3"/>
          <p:cNvGraphicFramePr>
            <a:graphicFrameLocks noGrp="1"/>
          </p:cNvGraphicFramePr>
          <p:nvPr>
            <p:ph idx="1"/>
          </p:nvPr>
        </p:nvGraphicFramePr>
        <p:xfrm>
          <a:off x="2915816" y="1158240"/>
          <a:ext cx="6048672" cy="5699760"/>
        </p:xfrm>
        <a:graphic>
          <a:graphicData uri="http://schemas.openxmlformats.org/drawingml/2006/table">
            <a:tbl>
              <a:tblPr firstRow="1" bandRow="1">
                <a:tableStyleId>{5C22544A-7EE6-4342-B048-85BDC9FD1C3A}</a:tableStyleId>
              </a:tblPr>
              <a:tblGrid>
                <a:gridCol w="2113395">
                  <a:extLst>
                    <a:ext uri="{9D8B030D-6E8A-4147-A177-3AD203B41FA5}">
                      <a16:colId xmlns:a16="http://schemas.microsoft.com/office/drawing/2014/main" val="20000"/>
                    </a:ext>
                  </a:extLst>
                </a:gridCol>
                <a:gridCol w="1919053">
                  <a:extLst>
                    <a:ext uri="{9D8B030D-6E8A-4147-A177-3AD203B41FA5}">
                      <a16:colId xmlns:a16="http://schemas.microsoft.com/office/drawing/2014/main" val="20001"/>
                    </a:ext>
                  </a:extLst>
                </a:gridCol>
                <a:gridCol w="2016224">
                  <a:extLst>
                    <a:ext uri="{9D8B030D-6E8A-4147-A177-3AD203B41FA5}">
                      <a16:colId xmlns:a16="http://schemas.microsoft.com/office/drawing/2014/main" val="20002"/>
                    </a:ext>
                  </a:extLst>
                </a:gridCol>
              </a:tblGrid>
              <a:tr h="370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2200" b="1" i="0" u="none" strike="noStrike" cap="none" normalizeH="0" baseline="0" dirty="0">
                          <a:ln>
                            <a:noFill/>
                          </a:ln>
                          <a:solidFill>
                            <a:schemeClr val="tx1"/>
                          </a:solidFill>
                          <a:effectLst/>
                          <a:latin typeface="Arial" charset="0"/>
                        </a:rPr>
                        <a:t>Factor</a:t>
                      </a:r>
                      <a:endParaRPr kumimoji="0" lang="en-US" sz="2200" b="1" i="0" u="none" strike="noStrike" cap="none" normalizeH="0" baseline="0" dirty="0">
                        <a:ln>
                          <a:noFill/>
                        </a:ln>
                        <a:solidFill>
                          <a:schemeClr val="tx1"/>
                        </a:solidFill>
                        <a:effectLst/>
                        <a:latin typeface="Arial"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l-NL" sz="2200" b="1" i="0" u="none" strike="noStrike" cap="none" normalizeH="0" baseline="0">
                          <a:ln>
                            <a:noFill/>
                          </a:ln>
                          <a:solidFill>
                            <a:schemeClr val="tx1"/>
                          </a:solidFill>
                          <a:effectLst/>
                          <a:latin typeface="Arial" charset="0"/>
                        </a:rPr>
                        <a:t>Succes</a:t>
                      </a:r>
                      <a:endParaRPr kumimoji="0" lang="en-US" sz="2200" b="1" i="0" u="none" strike="noStrike" cap="none" normalizeH="0" baseline="0">
                        <a:ln>
                          <a:noFill/>
                        </a:ln>
                        <a:solidFill>
                          <a:schemeClr val="tx1"/>
                        </a:solidFill>
                        <a:effectLst/>
                        <a:latin typeface="Arial"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l-NL" sz="2200" b="1" i="0" u="none" strike="noStrike" cap="none" normalizeH="0" baseline="0">
                          <a:ln>
                            <a:noFill/>
                          </a:ln>
                          <a:solidFill>
                            <a:schemeClr val="tx1"/>
                          </a:solidFill>
                          <a:effectLst/>
                          <a:latin typeface="Arial" charset="0"/>
                        </a:rPr>
                        <a:t>Ramp</a:t>
                      </a:r>
                      <a:endParaRPr kumimoji="0" lang="en-US" sz="2200" b="1" i="0" u="none" strike="noStrike" cap="none" normalizeH="0" baseline="0">
                        <a:ln>
                          <a:noFill/>
                        </a:ln>
                        <a:solidFill>
                          <a:schemeClr val="tx1"/>
                        </a:solidFill>
                        <a:effectLst/>
                        <a:latin typeface="Arial" charset="0"/>
                      </a:endParaRPr>
                    </a:p>
                  </a:txBody>
                  <a:tcPr horzOverflow="overflow"/>
                </a:tc>
                <a:extLst>
                  <a:ext uri="{0D108BD9-81ED-4DB2-BD59-A6C34878D82A}">
                    <a16:rowId xmlns:a16="http://schemas.microsoft.com/office/drawing/2014/main" val="10000"/>
                  </a:ext>
                </a:extLst>
              </a:tr>
              <a:tr h="370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2200" b="0" i="0" u="none" strike="noStrike" cap="none" normalizeH="0" baseline="0" dirty="0">
                          <a:ln>
                            <a:noFill/>
                          </a:ln>
                          <a:solidFill>
                            <a:schemeClr val="tx1"/>
                          </a:solidFill>
                          <a:effectLst/>
                          <a:latin typeface="Arial" charset="0"/>
                        </a:rPr>
                        <a:t>leeftijd moer</a:t>
                      </a:r>
                      <a:endParaRPr kumimoji="0" lang="en-US" sz="2200" b="0" i="0" u="none" strike="noStrike" cap="none" normalizeH="0" baseline="0" dirty="0">
                        <a:ln>
                          <a:noFill/>
                        </a:ln>
                        <a:solidFill>
                          <a:schemeClr val="tx1"/>
                        </a:solidFill>
                        <a:effectLst/>
                        <a:latin typeface="Arial"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l-NL" sz="2200" b="0" i="0" u="none" strike="noStrike" cap="none" normalizeH="0" baseline="0">
                          <a:ln>
                            <a:noFill/>
                          </a:ln>
                          <a:solidFill>
                            <a:schemeClr val="tx1"/>
                          </a:solidFill>
                          <a:effectLst/>
                          <a:latin typeface="Arial" charset="0"/>
                        </a:rPr>
                        <a:t>oud</a:t>
                      </a:r>
                      <a:endParaRPr kumimoji="0" lang="en-US" sz="2200" b="0" i="0" u="none" strike="noStrike" cap="none" normalizeH="0" baseline="0">
                        <a:ln>
                          <a:noFill/>
                        </a:ln>
                        <a:solidFill>
                          <a:schemeClr val="tx1"/>
                        </a:solidFill>
                        <a:effectLst/>
                        <a:latin typeface="Arial"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l-NL" sz="2200" b="0" i="0" u="none" strike="noStrike" cap="none" normalizeH="0" baseline="0">
                          <a:ln>
                            <a:noFill/>
                          </a:ln>
                          <a:solidFill>
                            <a:schemeClr val="tx1"/>
                          </a:solidFill>
                          <a:effectLst/>
                          <a:latin typeface="Arial" charset="0"/>
                        </a:rPr>
                        <a:t>jong</a:t>
                      </a:r>
                      <a:endParaRPr kumimoji="0" lang="en-US" sz="2200" b="0" i="0" u="none" strike="noStrike" cap="none" normalizeH="0" baseline="0">
                        <a:ln>
                          <a:noFill/>
                        </a:ln>
                        <a:solidFill>
                          <a:schemeClr val="tx1"/>
                        </a:solidFill>
                        <a:effectLst/>
                        <a:latin typeface="Arial" charset="0"/>
                      </a:endParaRPr>
                    </a:p>
                  </a:txBody>
                  <a:tcPr horzOverflow="overflow"/>
                </a:tc>
                <a:extLst>
                  <a:ext uri="{0D108BD9-81ED-4DB2-BD59-A6C34878D82A}">
                    <a16:rowId xmlns:a16="http://schemas.microsoft.com/office/drawing/2014/main" val="10001"/>
                  </a:ext>
                </a:extLst>
              </a:tr>
              <a:tr h="370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2200" b="0" i="0" u="none" strike="noStrike" cap="none" normalizeH="0" baseline="0" dirty="0">
                          <a:ln>
                            <a:noFill/>
                          </a:ln>
                          <a:solidFill>
                            <a:schemeClr val="tx1"/>
                          </a:solidFill>
                          <a:effectLst/>
                          <a:latin typeface="Arial" charset="0"/>
                        </a:rPr>
                        <a:t>conditie moer</a:t>
                      </a:r>
                      <a:endParaRPr kumimoji="0" lang="en-US" sz="2200" b="0" i="0" u="none" strike="noStrike" cap="none" normalizeH="0" baseline="0" dirty="0">
                        <a:ln>
                          <a:noFill/>
                        </a:ln>
                        <a:solidFill>
                          <a:schemeClr val="tx1"/>
                        </a:solidFill>
                        <a:effectLst/>
                        <a:latin typeface="Arial"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l-NL" sz="2200" b="0" i="0" u="none" strike="noStrike" cap="none" normalizeH="0" baseline="0">
                          <a:ln>
                            <a:noFill/>
                          </a:ln>
                          <a:solidFill>
                            <a:schemeClr val="tx1"/>
                          </a:solidFill>
                          <a:effectLst/>
                          <a:latin typeface="Arial" charset="0"/>
                        </a:rPr>
                        <a:t>ontspannen</a:t>
                      </a:r>
                      <a:endParaRPr kumimoji="0" lang="en-US" sz="2200" b="0" i="0" u="none" strike="noStrike" cap="none" normalizeH="0" baseline="0">
                        <a:ln>
                          <a:noFill/>
                        </a:ln>
                        <a:solidFill>
                          <a:schemeClr val="tx1"/>
                        </a:solidFill>
                        <a:effectLst/>
                        <a:latin typeface="Arial"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l-NL" sz="2200" b="0" i="0" u="none" strike="noStrike" cap="none" normalizeH="0" baseline="0">
                          <a:ln>
                            <a:noFill/>
                          </a:ln>
                          <a:solidFill>
                            <a:schemeClr val="tx1"/>
                          </a:solidFill>
                          <a:effectLst/>
                          <a:latin typeface="Arial" charset="0"/>
                        </a:rPr>
                        <a:t>gestrest</a:t>
                      </a:r>
                      <a:endParaRPr kumimoji="0" lang="en-US" sz="2200" b="0" i="0" u="none" strike="noStrike" cap="none" normalizeH="0" baseline="0">
                        <a:ln>
                          <a:noFill/>
                        </a:ln>
                        <a:solidFill>
                          <a:schemeClr val="tx1"/>
                        </a:solidFill>
                        <a:effectLst/>
                        <a:latin typeface="Arial" charset="0"/>
                      </a:endParaRPr>
                    </a:p>
                  </a:txBody>
                  <a:tcPr horzOverflow="overflow"/>
                </a:tc>
                <a:extLst>
                  <a:ext uri="{0D108BD9-81ED-4DB2-BD59-A6C34878D82A}">
                    <a16:rowId xmlns:a16="http://schemas.microsoft.com/office/drawing/2014/main" val="10002"/>
                  </a:ext>
                </a:extLst>
              </a:tr>
              <a:tr h="370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2200" b="0" i="0" u="none" strike="noStrike" cap="none" normalizeH="0" baseline="0">
                          <a:ln>
                            <a:noFill/>
                          </a:ln>
                          <a:solidFill>
                            <a:schemeClr val="tx1"/>
                          </a:solidFill>
                          <a:effectLst/>
                          <a:latin typeface="Arial" charset="0"/>
                        </a:rPr>
                        <a:t>leeftijd bijen</a:t>
                      </a:r>
                      <a:endParaRPr kumimoji="0" lang="en-US" sz="2200" b="0" i="0" u="none" strike="noStrike" cap="none" normalizeH="0" baseline="0">
                        <a:ln>
                          <a:noFill/>
                        </a:ln>
                        <a:solidFill>
                          <a:schemeClr val="tx1"/>
                        </a:solidFill>
                        <a:effectLst/>
                        <a:latin typeface="Arial"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l-NL" sz="2200" b="0" i="0" u="none" strike="noStrike" cap="none" normalizeH="0" baseline="0" dirty="0">
                          <a:ln>
                            <a:noFill/>
                          </a:ln>
                          <a:solidFill>
                            <a:schemeClr val="tx1"/>
                          </a:solidFill>
                          <a:effectLst/>
                          <a:latin typeface="Arial" charset="0"/>
                        </a:rPr>
                        <a:t>jong</a:t>
                      </a:r>
                      <a:endParaRPr kumimoji="0" lang="en-US" sz="2200" b="0" i="0" u="none" strike="noStrike" cap="none" normalizeH="0" baseline="0" dirty="0">
                        <a:ln>
                          <a:noFill/>
                        </a:ln>
                        <a:solidFill>
                          <a:schemeClr val="tx1"/>
                        </a:solidFill>
                        <a:effectLst/>
                        <a:latin typeface="Arial"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l-NL" sz="2200" b="0" i="0" u="none" strike="noStrike" cap="none" normalizeH="0" baseline="0">
                          <a:ln>
                            <a:noFill/>
                          </a:ln>
                          <a:solidFill>
                            <a:schemeClr val="tx1"/>
                          </a:solidFill>
                          <a:effectLst/>
                          <a:latin typeface="Arial" charset="0"/>
                        </a:rPr>
                        <a:t>oud</a:t>
                      </a:r>
                      <a:endParaRPr kumimoji="0" lang="en-US" sz="2200" b="0" i="0" u="none" strike="noStrike" cap="none" normalizeH="0" baseline="0">
                        <a:ln>
                          <a:noFill/>
                        </a:ln>
                        <a:solidFill>
                          <a:schemeClr val="tx1"/>
                        </a:solidFill>
                        <a:effectLst/>
                        <a:latin typeface="Arial" charset="0"/>
                      </a:endParaRPr>
                    </a:p>
                  </a:txBody>
                  <a:tcPr horzOverflow="overflow"/>
                </a:tc>
                <a:extLst>
                  <a:ext uri="{0D108BD9-81ED-4DB2-BD59-A6C34878D82A}">
                    <a16:rowId xmlns:a16="http://schemas.microsoft.com/office/drawing/2014/main" val="10003"/>
                  </a:ext>
                </a:extLst>
              </a:tr>
              <a:tr h="370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2200" b="0" i="0" u="none" strike="noStrike" cap="none" normalizeH="0" baseline="0">
                          <a:ln>
                            <a:noFill/>
                          </a:ln>
                          <a:solidFill>
                            <a:schemeClr val="tx1"/>
                          </a:solidFill>
                          <a:effectLst/>
                          <a:latin typeface="Arial" charset="0"/>
                        </a:rPr>
                        <a:t>darren aanwezig</a:t>
                      </a:r>
                      <a:endParaRPr kumimoji="0" lang="en-US" sz="2200" b="0" i="0" u="none" strike="noStrike" cap="none" normalizeH="0" baseline="0">
                        <a:ln>
                          <a:noFill/>
                        </a:ln>
                        <a:solidFill>
                          <a:schemeClr val="tx1"/>
                        </a:solidFill>
                        <a:effectLst/>
                        <a:latin typeface="Arial"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l-NL" sz="2200" b="0" i="0" u="none" strike="noStrike" cap="none" normalizeH="0" baseline="0" dirty="0">
                          <a:ln>
                            <a:noFill/>
                          </a:ln>
                          <a:solidFill>
                            <a:schemeClr val="tx1"/>
                          </a:solidFill>
                          <a:effectLst/>
                          <a:latin typeface="Arial" charset="0"/>
                        </a:rPr>
                        <a:t>nee</a:t>
                      </a:r>
                      <a:endParaRPr kumimoji="0" lang="en-US" sz="2200" b="0" i="0" u="none" strike="noStrike" cap="none" normalizeH="0" baseline="0" dirty="0">
                        <a:ln>
                          <a:noFill/>
                        </a:ln>
                        <a:solidFill>
                          <a:schemeClr val="tx1"/>
                        </a:solidFill>
                        <a:effectLst/>
                        <a:latin typeface="Arial"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l-NL" sz="2200" b="0" i="0" u="none" strike="noStrike" cap="none" normalizeH="0" baseline="0">
                          <a:ln>
                            <a:noFill/>
                          </a:ln>
                          <a:solidFill>
                            <a:schemeClr val="tx1"/>
                          </a:solidFill>
                          <a:effectLst/>
                          <a:latin typeface="Arial" charset="0"/>
                        </a:rPr>
                        <a:t>ja</a:t>
                      </a:r>
                      <a:endParaRPr kumimoji="0" lang="en-US" sz="2200" b="0" i="0" u="none" strike="noStrike" cap="none" normalizeH="0" baseline="0">
                        <a:ln>
                          <a:noFill/>
                        </a:ln>
                        <a:solidFill>
                          <a:schemeClr val="tx1"/>
                        </a:solidFill>
                        <a:effectLst/>
                        <a:latin typeface="Arial" charset="0"/>
                      </a:endParaRPr>
                    </a:p>
                  </a:txBody>
                  <a:tcPr horzOverflow="overflow"/>
                </a:tc>
                <a:extLst>
                  <a:ext uri="{0D108BD9-81ED-4DB2-BD59-A6C34878D82A}">
                    <a16:rowId xmlns:a16="http://schemas.microsoft.com/office/drawing/2014/main" val="10004"/>
                  </a:ext>
                </a:extLst>
              </a:tr>
              <a:tr h="370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2200" b="0" i="0" u="none" strike="noStrike" cap="none" normalizeH="0" baseline="0" dirty="0">
                          <a:ln>
                            <a:noFill/>
                          </a:ln>
                          <a:solidFill>
                            <a:schemeClr val="tx1"/>
                          </a:solidFill>
                          <a:effectLst/>
                          <a:latin typeface="Arial" charset="0"/>
                        </a:rPr>
                        <a:t>zwermseizoen</a:t>
                      </a:r>
                      <a:endParaRPr kumimoji="0" lang="en-US" sz="2200" b="0" i="0" u="none" strike="noStrike" cap="none" normalizeH="0" baseline="0" dirty="0">
                        <a:ln>
                          <a:noFill/>
                        </a:ln>
                        <a:solidFill>
                          <a:schemeClr val="tx1"/>
                        </a:solidFill>
                        <a:effectLst/>
                        <a:latin typeface="Arial"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l-NL" sz="2200" b="0" i="0" u="none" strike="noStrike" cap="none" normalizeH="0" baseline="0" dirty="0">
                          <a:ln>
                            <a:noFill/>
                          </a:ln>
                          <a:solidFill>
                            <a:schemeClr val="tx1"/>
                          </a:solidFill>
                          <a:effectLst/>
                          <a:latin typeface="Arial" charset="0"/>
                        </a:rPr>
                        <a:t>buiten</a:t>
                      </a:r>
                      <a:endParaRPr kumimoji="0" lang="en-US" sz="2200" b="0" i="0" u="none" strike="noStrike" cap="none" normalizeH="0" baseline="0" dirty="0">
                        <a:ln>
                          <a:noFill/>
                        </a:ln>
                        <a:solidFill>
                          <a:schemeClr val="tx1"/>
                        </a:solidFill>
                        <a:effectLst/>
                        <a:latin typeface="Arial"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l-NL" sz="2200" b="0" i="0" u="none" strike="noStrike" cap="none" normalizeH="0" baseline="0" dirty="0">
                          <a:ln>
                            <a:noFill/>
                          </a:ln>
                          <a:solidFill>
                            <a:schemeClr val="tx1"/>
                          </a:solidFill>
                          <a:effectLst/>
                          <a:latin typeface="Arial" charset="0"/>
                        </a:rPr>
                        <a:t>binnen</a:t>
                      </a:r>
                      <a:endParaRPr kumimoji="0" lang="en-US" sz="2200" b="0" i="0" u="none" strike="noStrike" cap="none" normalizeH="0" baseline="0" dirty="0">
                        <a:ln>
                          <a:noFill/>
                        </a:ln>
                        <a:solidFill>
                          <a:schemeClr val="tx1"/>
                        </a:solidFill>
                        <a:effectLst/>
                        <a:latin typeface="Arial" charset="0"/>
                      </a:endParaRPr>
                    </a:p>
                  </a:txBody>
                  <a:tcPr horzOverflow="overflow"/>
                </a:tc>
                <a:extLst>
                  <a:ext uri="{0D108BD9-81ED-4DB2-BD59-A6C34878D82A}">
                    <a16:rowId xmlns:a16="http://schemas.microsoft.com/office/drawing/2014/main" val="10005"/>
                  </a:ext>
                </a:extLst>
              </a:tr>
              <a:tr h="370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2200" b="0" i="0" u="none" strike="noStrike" cap="none" normalizeH="0" baseline="0" dirty="0" err="1">
                          <a:ln>
                            <a:noFill/>
                          </a:ln>
                          <a:solidFill>
                            <a:schemeClr val="tx1"/>
                          </a:solidFill>
                          <a:effectLst/>
                          <a:latin typeface="Arial" charset="0"/>
                        </a:rPr>
                        <a:t>eileg</a:t>
                      </a:r>
                      <a:r>
                        <a:rPr kumimoji="0" lang="nl-NL" sz="2200" b="0" i="0" u="none" strike="noStrike" cap="none" normalizeH="0" baseline="0" dirty="0">
                          <a:ln>
                            <a:noFill/>
                          </a:ln>
                          <a:solidFill>
                            <a:schemeClr val="tx1"/>
                          </a:solidFill>
                          <a:effectLst/>
                          <a:latin typeface="Arial" charset="0"/>
                        </a:rPr>
                        <a:t> moer</a:t>
                      </a:r>
                      <a:endParaRPr kumimoji="0" lang="en-US" sz="2200" b="0" i="0" u="none" strike="noStrike" cap="none" normalizeH="0" baseline="0" dirty="0">
                        <a:ln>
                          <a:noFill/>
                        </a:ln>
                        <a:solidFill>
                          <a:schemeClr val="tx1"/>
                        </a:solidFill>
                        <a:effectLst/>
                        <a:latin typeface="Arial"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l-NL" sz="2200" b="0" i="0" u="none" strike="noStrike" cap="none" normalizeH="0" baseline="0" dirty="0">
                          <a:ln>
                            <a:noFill/>
                          </a:ln>
                          <a:solidFill>
                            <a:schemeClr val="tx1"/>
                          </a:solidFill>
                          <a:effectLst/>
                          <a:latin typeface="Arial" charset="0"/>
                        </a:rPr>
                        <a:t>ja</a:t>
                      </a:r>
                      <a:endParaRPr kumimoji="0" lang="en-US" sz="2200" b="0" i="0" u="none" strike="noStrike" cap="none" normalizeH="0" baseline="0" dirty="0">
                        <a:ln>
                          <a:noFill/>
                        </a:ln>
                        <a:solidFill>
                          <a:schemeClr val="tx1"/>
                        </a:solidFill>
                        <a:effectLst/>
                        <a:latin typeface="Arial"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l-NL" sz="2200" b="0" i="0" u="none" strike="noStrike" cap="none" normalizeH="0" baseline="0">
                          <a:ln>
                            <a:noFill/>
                          </a:ln>
                          <a:solidFill>
                            <a:schemeClr val="tx1"/>
                          </a:solidFill>
                          <a:effectLst/>
                          <a:latin typeface="Arial" charset="0"/>
                        </a:rPr>
                        <a:t>nee</a:t>
                      </a:r>
                      <a:endParaRPr kumimoji="0" lang="en-US" sz="2200" b="0" i="0" u="none" strike="noStrike" cap="none" normalizeH="0" baseline="0">
                        <a:ln>
                          <a:noFill/>
                        </a:ln>
                        <a:solidFill>
                          <a:schemeClr val="tx1"/>
                        </a:solidFill>
                        <a:effectLst/>
                        <a:latin typeface="Arial" charset="0"/>
                      </a:endParaRPr>
                    </a:p>
                  </a:txBody>
                  <a:tcPr horzOverflow="overflow"/>
                </a:tc>
                <a:extLst>
                  <a:ext uri="{0D108BD9-81ED-4DB2-BD59-A6C34878D82A}">
                    <a16:rowId xmlns:a16="http://schemas.microsoft.com/office/drawing/2014/main" val="10006"/>
                  </a:ext>
                </a:extLst>
              </a:tr>
              <a:tr h="370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2200" b="0" i="0" u="none" strike="noStrike" cap="none" normalizeH="0" baseline="0">
                          <a:ln>
                            <a:noFill/>
                          </a:ln>
                          <a:solidFill>
                            <a:schemeClr val="tx1"/>
                          </a:solidFill>
                          <a:effectLst/>
                          <a:latin typeface="Arial" charset="0"/>
                        </a:rPr>
                        <a:t>raskenmerk</a:t>
                      </a:r>
                      <a:endParaRPr kumimoji="0" lang="en-US" sz="2200" b="0" i="0" u="none" strike="noStrike" cap="none" normalizeH="0" baseline="0">
                        <a:ln>
                          <a:noFill/>
                        </a:ln>
                        <a:solidFill>
                          <a:schemeClr val="tx1"/>
                        </a:solidFill>
                        <a:effectLst/>
                        <a:latin typeface="Arial"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l-NL" sz="2200" b="0" i="0" u="none" strike="noStrike" cap="none" normalizeH="0" baseline="0" dirty="0">
                          <a:ln>
                            <a:noFill/>
                          </a:ln>
                          <a:solidFill>
                            <a:schemeClr val="tx1"/>
                          </a:solidFill>
                          <a:effectLst/>
                          <a:latin typeface="Arial" charset="0"/>
                        </a:rPr>
                        <a:t>rustig</a:t>
                      </a:r>
                      <a:endParaRPr kumimoji="0" lang="en-US" sz="2200" b="0" i="0" u="none" strike="noStrike" cap="none" normalizeH="0" baseline="0" dirty="0">
                        <a:ln>
                          <a:noFill/>
                        </a:ln>
                        <a:solidFill>
                          <a:schemeClr val="tx1"/>
                        </a:solidFill>
                        <a:effectLst/>
                        <a:latin typeface="Arial"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l-NL" sz="2200" b="0" i="0" u="none" strike="noStrike" cap="none" normalizeH="0" baseline="0" dirty="0">
                          <a:ln>
                            <a:noFill/>
                          </a:ln>
                          <a:solidFill>
                            <a:schemeClr val="tx1"/>
                          </a:solidFill>
                          <a:effectLst/>
                          <a:latin typeface="Arial" charset="0"/>
                        </a:rPr>
                        <a:t>nerveus</a:t>
                      </a:r>
                      <a:endParaRPr kumimoji="0" lang="en-US" sz="2200" b="0" i="0" u="none" strike="noStrike" cap="none" normalizeH="0" baseline="0" dirty="0">
                        <a:ln>
                          <a:noFill/>
                        </a:ln>
                        <a:solidFill>
                          <a:schemeClr val="tx1"/>
                        </a:solidFill>
                        <a:effectLst/>
                        <a:latin typeface="Arial" charset="0"/>
                      </a:endParaRPr>
                    </a:p>
                  </a:txBody>
                  <a:tcPr horzOverflow="overflow"/>
                </a:tc>
                <a:extLst>
                  <a:ext uri="{0D108BD9-81ED-4DB2-BD59-A6C34878D82A}">
                    <a16:rowId xmlns:a16="http://schemas.microsoft.com/office/drawing/2014/main" val="10007"/>
                  </a:ext>
                </a:extLst>
              </a:tr>
              <a:tr h="370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2200" b="0" i="0" u="none" strike="noStrike" cap="none" normalizeH="0" baseline="0">
                          <a:ln>
                            <a:noFill/>
                          </a:ln>
                          <a:solidFill>
                            <a:schemeClr val="tx1"/>
                          </a:solidFill>
                          <a:effectLst/>
                          <a:latin typeface="Arial" charset="0"/>
                        </a:rPr>
                        <a:t>verwantschap</a:t>
                      </a:r>
                      <a:endParaRPr kumimoji="0" lang="en-US" sz="2200" b="0" i="0" u="none" strike="noStrike" cap="none" normalizeH="0" baseline="0">
                        <a:ln>
                          <a:noFill/>
                        </a:ln>
                        <a:solidFill>
                          <a:schemeClr val="tx1"/>
                        </a:solidFill>
                        <a:effectLst/>
                        <a:latin typeface="Arial"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l-NL" sz="2200" b="0" i="0" u="none" strike="noStrike" cap="none" normalizeH="0" baseline="0" dirty="0">
                          <a:ln>
                            <a:noFill/>
                          </a:ln>
                          <a:solidFill>
                            <a:schemeClr val="tx1"/>
                          </a:solidFill>
                          <a:effectLst/>
                          <a:latin typeface="Arial" charset="0"/>
                        </a:rPr>
                        <a:t>eigen bijen</a:t>
                      </a:r>
                      <a:endParaRPr kumimoji="0" lang="en-US" sz="2200" b="0" i="0" u="none" strike="noStrike" cap="none" normalizeH="0" baseline="0" dirty="0">
                        <a:ln>
                          <a:noFill/>
                        </a:ln>
                        <a:solidFill>
                          <a:schemeClr val="tx1"/>
                        </a:solidFill>
                        <a:effectLst/>
                        <a:latin typeface="Arial"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l-NL" sz="2200" b="0" i="0" u="none" strike="noStrike" cap="none" normalizeH="0" baseline="0" dirty="0">
                          <a:ln>
                            <a:noFill/>
                          </a:ln>
                          <a:solidFill>
                            <a:schemeClr val="tx1"/>
                          </a:solidFill>
                          <a:effectLst/>
                          <a:latin typeface="Arial" charset="0"/>
                        </a:rPr>
                        <a:t>vreemde bijen</a:t>
                      </a:r>
                      <a:endParaRPr kumimoji="0" lang="en-US" sz="2200" b="0" i="0" u="none" strike="noStrike" cap="none" normalizeH="0" baseline="0" dirty="0">
                        <a:ln>
                          <a:noFill/>
                        </a:ln>
                        <a:solidFill>
                          <a:schemeClr val="tx1"/>
                        </a:solidFill>
                        <a:effectLst/>
                        <a:latin typeface="Arial" charset="0"/>
                      </a:endParaRPr>
                    </a:p>
                  </a:txBody>
                  <a:tcPr horzOverflow="overflow"/>
                </a:tc>
                <a:extLst>
                  <a:ext uri="{0D108BD9-81ED-4DB2-BD59-A6C34878D82A}">
                    <a16:rowId xmlns:a16="http://schemas.microsoft.com/office/drawing/2014/main" val="10008"/>
                  </a:ext>
                </a:extLst>
              </a:tr>
              <a:tr h="370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2200" b="0" i="0" u="none" strike="noStrike" cap="none" normalizeH="0" baseline="0" dirty="0">
                          <a:ln>
                            <a:noFill/>
                          </a:ln>
                          <a:solidFill>
                            <a:schemeClr val="tx1"/>
                          </a:solidFill>
                          <a:effectLst/>
                          <a:latin typeface="Arial" charset="0"/>
                        </a:rPr>
                        <a:t>introductie door</a:t>
                      </a:r>
                      <a:endParaRPr kumimoji="0" lang="en-US" sz="2200" b="0" i="0" u="none" strike="noStrike" cap="none" normalizeH="0" baseline="0" dirty="0">
                        <a:ln>
                          <a:noFill/>
                        </a:ln>
                        <a:solidFill>
                          <a:schemeClr val="tx1"/>
                        </a:solidFill>
                        <a:effectLst/>
                        <a:latin typeface="Arial"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l-NL" sz="2200" b="0" i="0" u="none" strike="noStrike" cap="none" normalizeH="0" baseline="0">
                          <a:ln>
                            <a:noFill/>
                          </a:ln>
                          <a:solidFill>
                            <a:schemeClr val="tx1"/>
                          </a:solidFill>
                          <a:effectLst/>
                          <a:latin typeface="Arial" charset="0"/>
                        </a:rPr>
                        <a:t>verenigen</a:t>
                      </a:r>
                      <a:endParaRPr kumimoji="0" lang="en-US" sz="2200" b="0" i="0" u="none" strike="noStrike" cap="none" normalizeH="0" baseline="0">
                        <a:ln>
                          <a:noFill/>
                        </a:ln>
                        <a:solidFill>
                          <a:schemeClr val="tx1"/>
                        </a:solidFill>
                        <a:effectLst/>
                        <a:latin typeface="Arial"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l-NL" sz="2200" b="0" i="0" u="none" strike="noStrike" cap="none" normalizeH="0" baseline="0" dirty="0">
                          <a:ln>
                            <a:noFill/>
                          </a:ln>
                          <a:solidFill>
                            <a:schemeClr val="tx1"/>
                          </a:solidFill>
                          <a:effectLst/>
                          <a:latin typeface="Arial" charset="0"/>
                        </a:rPr>
                        <a:t>kooitje</a:t>
                      </a:r>
                      <a:endParaRPr kumimoji="0" lang="en-US" sz="2200" b="0" i="0" u="none" strike="noStrike" cap="none" normalizeH="0" baseline="0" dirty="0">
                        <a:ln>
                          <a:noFill/>
                        </a:ln>
                        <a:solidFill>
                          <a:schemeClr val="tx1"/>
                        </a:solidFill>
                        <a:effectLst/>
                        <a:latin typeface="Arial" charset="0"/>
                      </a:endParaRPr>
                    </a:p>
                  </a:txBody>
                  <a:tcPr horzOverflow="overflow"/>
                </a:tc>
                <a:extLst>
                  <a:ext uri="{0D108BD9-81ED-4DB2-BD59-A6C34878D82A}">
                    <a16:rowId xmlns:a16="http://schemas.microsoft.com/office/drawing/2014/main" val="10009"/>
                  </a:ext>
                </a:extLst>
              </a:tr>
              <a:tr h="370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2200" b="0" i="0" u="none" strike="noStrike" cap="none" normalizeH="0" baseline="0">
                          <a:ln>
                            <a:noFill/>
                          </a:ln>
                          <a:solidFill>
                            <a:schemeClr val="tx1"/>
                          </a:solidFill>
                          <a:effectLst/>
                          <a:latin typeface="Arial" charset="0"/>
                        </a:rPr>
                        <a:t>verhouding eigen / vreemde bijen </a:t>
                      </a:r>
                      <a:endParaRPr kumimoji="0" lang="en-US" sz="2200" b="0" i="0" u="none" strike="noStrike" cap="none" normalizeH="0" baseline="0">
                        <a:ln>
                          <a:noFill/>
                        </a:ln>
                        <a:solidFill>
                          <a:schemeClr val="tx1"/>
                        </a:solidFill>
                        <a:effectLst/>
                        <a:latin typeface="Arial"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l-NL" sz="2200" b="0" i="0" u="none" strike="noStrike" cap="none" normalizeH="0" baseline="0" dirty="0">
                          <a:ln>
                            <a:noFill/>
                          </a:ln>
                          <a:solidFill>
                            <a:schemeClr val="tx1"/>
                          </a:solidFill>
                          <a:effectLst/>
                          <a:latin typeface="Arial" charset="0"/>
                        </a:rPr>
                        <a:t>groot</a:t>
                      </a:r>
                      <a:endParaRPr kumimoji="0" lang="en-US" sz="2200" b="0" i="0" u="none" strike="noStrike" cap="none" normalizeH="0" baseline="0" dirty="0">
                        <a:ln>
                          <a:noFill/>
                        </a:ln>
                        <a:solidFill>
                          <a:schemeClr val="tx1"/>
                        </a:solidFill>
                        <a:effectLst/>
                        <a:latin typeface="Arial"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l-NL" sz="2200" b="0" i="0" u="none" strike="noStrike" cap="none" normalizeH="0" baseline="0" dirty="0">
                          <a:ln>
                            <a:noFill/>
                          </a:ln>
                          <a:solidFill>
                            <a:schemeClr val="tx1"/>
                          </a:solidFill>
                          <a:effectLst/>
                          <a:latin typeface="Arial" charset="0"/>
                        </a:rPr>
                        <a:t>klein</a:t>
                      </a:r>
                      <a:endParaRPr kumimoji="0" lang="en-US" sz="2200" b="0" i="0" u="none" strike="noStrike" cap="none" normalizeH="0" baseline="0" dirty="0">
                        <a:ln>
                          <a:noFill/>
                        </a:ln>
                        <a:solidFill>
                          <a:schemeClr val="tx1"/>
                        </a:solidFill>
                        <a:effectLst/>
                        <a:latin typeface="Arial" charset="0"/>
                      </a:endParaRPr>
                    </a:p>
                  </a:txBody>
                  <a:tcPr horzOverflow="overflow"/>
                </a:tc>
                <a:extLst>
                  <a:ext uri="{0D108BD9-81ED-4DB2-BD59-A6C34878D82A}">
                    <a16:rowId xmlns:a16="http://schemas.microsoft.com/office/drawing/2014/main" val="10010"/>
                  </a:ext>
                </a:extLst>
              </a:tr>
            </a:tbl>
          </a:graphicData>
        </a:graphic>
      </p:graphicFrame>
      <p:sp>
        <p:nvSpPr>
          <p:cNvPr id="5" name="Tekstvak 4"/>
          <p:cNvSpPr txBox="1"/>
          <p:nvPr/>
        </p:nvSpPr>
        <p:spPr>
          <a:xfrm>
            <a:off x="2987824" y="1484784"/>
            <a:ext cx="5688632" cy="369332"/>
          </a:xfrm>
          <a:prstGeom prst="rect">
            <a:avLst/>
          </a:prstGeom>
          <a:noFill/>
        </p:spPr>
        <p:txBody>
          <a:bodyPr wrap="square" rtlCol="0">
            <a:spAutoFit/>
          </a:bodyPr>
          <a:lstStyle/>
          <a:p>
            <a:endParaRPr lang="nl-NL" dirty="0"/>
          </a:p>
        </p:txBody>
      </p:sp>
    </p:spTree>
    <p:extLst>
      <p:ext uri="{BB962C8B-B14F-4D97-AF65-F5344CB8AC3E}">
        <p14:creationId xmlns:p14="http://schemas.microsoft.com/office/powerpoint/2010/main" val="12784234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915816" y="23369"/>
            <a:ext cx="5770984" cy="1143000"/>
          </a:xfrm>
        </p:spPr>
        <p:txBody>
          <a:bodyPr>
            <a:normAutofit/>
          </a:bodyPr>
          <a:lstStyle/>
          <a:p>
            <a:r>
              <a:rPr lang="nl-NL" sz="3200" dirty="0"/>
              <a:t>Moeren met </a:t>
            </a:r>
            <a:r>
              <a:rPr lang="nl-NL" sz="3200" b="1" dirty="0"/>
              <a:t>uitlopend</a:t>
            </a:r>
            <a:r>
              <a:rPr lang="nl-NL" sz="3200" dirty="0"/>
              <a:t> broed</a:t>
            </a:r>
          </a:p>
        </p:txBody>
      </p:sp>
      <p:sp>
        <p:nvSpPr>
          <p:cNvPr id="7" name="Tijdelijke aanduiding voor inhoud 6">
            <a:extLst>
              <a:ext uri="{FF2B5EF4-FFF2-40B4-BE49-F238E27FC236}">
                <a16:creationId xmlns:a16="http://schemas.microsoft.com/office/drawing/2014/main" id="{F4F5AFC4-F246-45B5-92FF-5B34C380FD00}"/>
              </a:ext>
            </a:extLst>
          </p:cNvPr>
          <p:cNvSpPr>
            <a:spLocks noGrp="1"/>
          </p:cNvSpPr>
          <p:nvPr>
            <p:ph idx="1"/>
          </p:nvPr>
        </p:nvSpPr>
        <p:spPr>
          <a:xfrm>
            <a:off x="2627784" y="980728"/>
            <a:ext cx="6192688" cy="5141168"/>
          </a:xfrm>
        </p:spPr>
        <p:txBody>
          <a:bodyPr/>
          <a:lstStyle/>
          <a:p>
            <a:r>
              <a:rPr lang="nl-NL" dirty="0"/>
              <a:t>Totale broedaflegger maken</a:t>
            </a:r>
          </a:p>
          <a:p>
            <a:r>
              <a:rPr lang="nl-NL" dirty="0" err="1"/>
              <a:t>Broedloos</a:t>
            </a:r>
            <a:r>
              <a:rPr lang="nl-NL" dirty="0"/>
              <a:t> deel:</a:t>
            </a:r>
          </a:p>
          <a:p>
            <a:pPr marL="914400" lvl="1" indent="-514350">
              <a:buFont typeface="+mj-lt"/>
              <a:buAutoNum type="arabicPeriod"/>
            </a:pPr>
            <a:r>
              <a:rPr lang="nl-NL" dirty="0"/>
              <a:t>Zonder de moer</a:t>
            </a:r>
          </a:p>
          <a:p>
            <a:pPr marL="914400" lvl="1" indent="-514350">
              <a:buFont typeface="+mj-lt"/>
              <a:buAutoNum type="arabicPeriod"/>
            </a:pPr>
            <a:r>
              <a:rPr lang="nl-NL" dirty="0"/>
              <a:t>Sproeien met oxaalzuur</a:t>
            </a:r>
          </a:p>
          <a:p>
            <a:pPr marL="914400" lvl="1" indent="-514350">
              <a:buFont typeface="+mj-lt"/>
              <a:buAutoNum type="arabicPeriod"/>
            </a:pPr>
            <a:r>
              <a:rPr lang="nl-NL" dirty="0"/>
              <a:t>Nieuwe moer invoeren met </a:t>
            </a:r>
            <a:r>
              <a:rPr lang="nl-NL" dirty="0" err="1"/>
              <a:t>nicot</a:t>
            </a:r>
            <a:r>
              <a:rPr lang="nl-NL" dirty="0"/>
              <a:t>- kooitje</a:t>
            </a:r>
          </a:p>
          <a:p>
            <a:pPr marL="914400" lvl="1" indent="-514350">
              <a:buFont typeface="+mj-lt"/>
              <a:buAutoNum type="arabicPeriod"/>
            </a:pPr>
            <a:r>
              <a:rPr lang="nl-NL" dirty="0"/>
              <a:t>Na 7 dagen controleren</a:t>
            </a:r>
          </a:p>
        </p:txBody>
      </p:sp>
      <p:pic>
        <p:nvPicPr>
          <p:cNvPr id="12" name="Afbeelding 11">
            <a:extLst>
              <a:ext uri="{FF2B5EF4-FFF2-40B4-BE49-F238E27FC236}">
                <a16:creationId xmlns:a16="http://schemas.microsoft.com/office/drawing/2014/main" id="{C2A3355D-C393-4592-8D55-4888DDC2924B}"/>
              </a:ext>
            </a:extLst>
          </p:cNvPr>
          <p:cNvPicPr>
            <a:picLocks noChangeAspect="1"/>
          </p:cNvPicPr>
          <p:nvPr/>
        </p:nvPicPr>
        <p:blipFill>
          <a:blip r:embed="rId3"/>
          <a:stretch>
            <a:fillRect/>
          </a:stretch>
        </p:blipFill>
        <p:spPr>
          <a:xfrm>
            <a:off x="7045435" y="3933056"/>
            <a:ext cx="2098565" cy="2974082"/>
          </a:xfrm>
          <a:prstGeom prst="rect">
            <a:avLst/>
          </a:prstGeom>
        </p:spPr>
      </p:pic>
      <p:pic>
        <p:nvPicPr>
          <p:cNvPr id="4" name="Picture 3">
            <a:extLst>
              <a:ext uri="{FF2B5EF4-FFF2-40B4-BE49-F238E27FC236}">
                <a16:creationId xmlns:a16="http://schemas.microsoft.com/office/drawing/2014/main" id="{91F2E8F7-2329-E80D-1B66-D91CCD548313}"/>
              </a:ext>
            </a:extLst>
          </p:cNvPr>
          <p:cNvPicPr>
            <a:picLocks noChangeAspect="1"/>
          </p:cNvPicPr>
          <p:nvPr/>
        </p:nvPicPr>
        <p:blipFill>
          <a:blip r:embed="rId4"/>
          <a:stretch>
            <a:fillRect/>
          </a:stretch>
        </p:blipFill>
        <p:spPr>
          <a:xfrm>
            <a:off x="2771800" y="4549390"/>
            <a:ext cx="2391109" cy="2314898"/>
          </a:xfrm>
          <a:prstGeom prst="rect">
            <a:avLst/>
          </a:prstGeom>
        </p:spPr>
      </p:pic>
    </p:spTree>
    <p:extLst>
      <p:ext uri="{BB962C8B-B14F-4D97-AF65-F5344CB8AC3E}">
        <p14:creationId xmlns:p14="http://schemas.microsoft.com/office/powerpoint/2010/main" val="30522338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920721" y="0"/>
            <a:ext cx="5770984" cy="1143000"/>
          </a:xfrm>
        </p:spPr>
        <p:txBody>
          <a:bodyPr>
            <a:normAutofit fontScale="90000"/>
          </a:bodyPr>
          <a:lstStyle/>
          <a:p>
            <a:r>
              <a:rPr lang="nl-NL" dirty="0"/>
              <a:t>Voordelen </a:t>
            </a:r>
            <a:br>
              <a:rPr lang="nl-NL" dirty="0"/>
            </a:br>
            <a:r>
              <a:rPr lang="nl-NL" dirty="0"/>
              <a:t>Totale broedaflegger</a:t>
            </a:r>
          </a:p>
        </p:txBody>
      </p:sp>
      <p:sp>
        <p:nvSpPr>
          <p:cNvPr id="3" name="Tijdelijke aanduiding voor inhoud 2"/>
          <p:cNvSpPr>
            <a:spLocks noGrp="1"/>
          </p:cNvSpPr>
          <p:nvPr>
            <p:ph idx="1"/>
          </p:nvPr>
        </p:nvSpPr>
        <p:spPr>
          <a:xfrm>
            <a:off x="2915816" y="1600200"/>
            <a:ext cx="4176464" cy="5141168"/>
          </a:xfrm>
        </p:spPr>
        <p:txBody>
          <a:bodyPr>
            <a:normAutofit/>
          </a:bodyPr>
          <a:lstStyle/>
          <a:p>
            <a:endParaRPr lang="nl-NL" dirty="0"/>
          </a:p>
          <a:p>
            <a:endParaRPr lang="nl-NL" dirty="0"/>
          </a:p>
        </p:txBody>
      </p:sp>
      <p:sp>
        <p:nvSpPr>
          <p:cNvPr id="6" name="Tijdelijke aanduiding voor inhoud 6">
            <a:extLst>
              <a:ext uri="{FF2B5EF4-FFF2-40B4-BE49-F238E27FC236}">
                <a16:creationId xmlns:a16="http://schemas.microsoft.com/office/drawing/2014/main" id="{4A7AE5DD-B34C-4767-B788-F09A1E7F5556}"/>
              </a:ext>
            </a:extLst>
          </p:cNvPr>
          <p:cNvSpPr txBox="1">
            <a:spLocks/>
          </p:cNvSpPr>
          <p:nvPr/>
        </p:nvSpPr>
        <p:spPr>
          <a:xfrm>
            <a:off x="2627784" y="1404950"/>
            <a:ext cx="6192688" cy="5141168"/>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nl-NL" dirty="0"/>
              <a:t>Makkelijk invoeren</a:t>
            </a:r>
          </a:p>
          <a:p>
            <a:r>
              <a:rPr lang="nl-NL" dirty="0"/>
              <a:t>Voldoende tijd wintervolk</a:t>
            </a:r>
          </a:p>
          <a:p>
            <a:r>
              <a:rPr lang="nl-NL" dirty="0"/>
              <a:t>Schone start qua mijten</a:t>
            </a:r>
          </a:p>
          <a:p>
            <a:r>
              <a:rPr lang="nl-NL" dirty="0"/>
              <a:t>Raatvernieuwing</a:t>
            </a:r>
          </a:p>
          <a:p>
            <a:endParaRPr lang="nl-NL" dirty="0"/>
          </a:p>
          <a:p>
            <a:r>
              <a:rPr lang="nl-NL" dirty="0"/>
              <a:t>Broedaflegger gebruiken:</a:t>
            </a:r>
          </a:p>
          <a:p>
            <a:pPr marL="914400" lvl="1" indent="-514350">
              <a:buFont typeface="+mj-lt"/>
              <a:buAutoNum type="arabicPeriod"/>
            </a:pPr>
            <a:r>
              <a:rPr lang="nl-NL" dirty="0"/>
              <a:t>Nieuwe koninginnenteelt</a:t>
            </a:r>
          </a:p>
          <a:p>
            <a:pPr marL="914400" lvl="1" indent="-514350">
              <a:buFont typeface="+mj-lt"/>
              <a:buAutoNum type="arabicPeriod"/>
            </a:pPr>
            <a:r>
              <a:rPr lang="nl-NL" dirty="0" err="1"/>
              <a:t>Volkvermeerdering</a:t>
            </a:r>
            <a:endParaRPr lang="nl-NL" dirty="0"/>
          </a:p>
          <a:p>
            <a:pPr marL="914400" lvl="1" indent="-514350">
              <a:buFont typeface="+mj-lt"/>
              <a:buAutoNum type="arabicPeriod"/>
            </a:pPr>
            <a:r>
              <a:rPr lang="nl-NL" dirty="0"/>
              <a:t>Versterking volken</a:t>
            </a:r>
          </a:p>
          <a:p>
            <a:pPr marL="400050" lvl="1" indent="0">
              <a:buNone/>
            </a:pPr>
            <a:r>
              <a:rPr lang="nl-NL" dirty="0"/>
              <a:t>Na 24 dagen sproeien met oxaalzuur!</a:t>
            </a:r>
          </a:p>
        </p:txBody>
      </p:sp>
      <p:pic>
        <p:nvPicPr>
          <p:cNvPr id="8" name="Afbeelding 7">
            <a:extLst>
              <a:ext uri="{FF2B5EF4-FFF2-40B4-BE49-F238E27FC236}">
                <a16:creationId xmlns:a16="http://schemas.microsoft.com/office/drawing/2014/main" id="{3E47CDBF-F87E-4CF1-B68B-327F6AD3679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12310" y="2924944"/>
            <a:ext cx="2031690" cy="2708920"/>
          </a:xfrm>
          <a:prstGeom prst="rect">
            <a:avLst/>
          </a:prstGeom>
        </p:spPr>
      </p:pic>
    </p:spTree>
    <p:extLst>
      <p:ext uri="{BB962C8B-B14F-4D97-AF65-F5344CB8AC3E}">
        <p14:creationId xmlns:p14="http://schemas.microsoft.com/office/powerpoint/2010/main" val="14804173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915940" y="-60672"/>
            <a:ext cx="5770984" cy="1143000"/>
          </a:xfrm>
        </p:spPr>
        <p:txBody>
          <a:bodyPr>
            <a:normAutofit/>
          </a:bodyPr>
          <a:lstStyle/>
          <a:p>
            <a:r>
              <a:rPr lang="nl-NL" sz="3200" dirty="0"/>
              <a:t>Moeren met </a:t>
            </a:r>
            <a:r>
              <a:rPr lang="nl-NL" sz="3200" b="1" dirty="0"/>
              <a:t>gesloten</a:t>
            </a:r>
            <a:r>
              <a:rPr lang="nl-NL" sz="3200" dirty="0"/>
              <a:t> broed</a:t>
            </a:r>
          </a:p>
        </p:txBody>
      </p:sp>
      <p:sp>
        <p:nvSpPr>
          <p:cNvPr id="7" name="Tijdelijke aanduiding voor inhoud 6">
            <a:extLst>
              <a:ext uri="{FF2B5EF4-FFF2-40B4-BE49-F238E27FC236}">
                <a16:creationId xmlns:a16="http://schemas.microsoft.com/office/drawing/2014/main" id="{F4F5AFC4-F246-45B5-92FF-5B34C380FD00}"/>
              </a:ext>
            </a:extLst>
          </p:cNvPr>
          <p:cNvSpPr>
            <a:spLocks noGrp="1"/>
          </p:cNvSpPr>
          <p:nvPr>
            <p:ph idx="1"/>
          </p:nvPr>
        </p:nvSpPr>
        <p:spPr>
          <a:xfrm>
            <a:off x="2489052" y="749938"/>
            <a:ext cx="6192688" cy="5141168"/>
          </a:xfrm>
        </p:spPr>
        <p:txBody>
          <a:bodyPr/>
          <a:lstStyle/>
          <a:p>
            <a:r>
              <a:rPr lang="nl-NL" dirty="0"/>
              <a:t>Invoeren met krant en bevruchtingskastje</a:t>
            </a:r>
          </a:p>
          <a:p>
            <a:r>
              <a:rPr lang="nl-NL" dirty="0"/>
              <a:t>In Broed-</a:t>
            </a:r>
            <a:br>
              <a:rPr lang="nl-NL" dirty="0"/>
            </a:br>
            <a:r>
              <a:rPr lang="nl-NL" dirty="0"/>
              <a:t>aflegger</a:t>
            </a:r>
          </a:p>
          <a:p>
            <a:endParaRPr lang="nl-NL" dirty="0"/>
          </a:p>
        </p:txBody>
      </p:sp>
      <p:pic>
        <p:nvPicPr>
          <p:cNvPr id="4" name="Afbeelding 3">
            <a:extLst>
              <a:ext uri="{FF2B5EF4-FFF2-40B4-BE49-F238E27FC236}">
                <a16:creationId xmlns:a16="http://schemas.microsoft.com/office/drawing/2014/main" id="{FD244BD8-E73C-40C0-A225-F7816DBCCB5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71503" y="3152297"/>
            <a:ext cx="2159955" cy="2879940"/>
          </a:xfrm>
          <a:prstGeom prst="rect">
            <a:avLst/>
          </a:prstGeom>
        </p:spPr>
      </p:pic>
      <p:pic>
        <p:nvPicPr>
          <p:cNvPr id="6" name="Afbeelding 5">
            <a:extLst>
              <a:ext uri="{FF2B5EF4-FFF2-40B4-BE49-F238E27FC236}">
                <a16:creationId xmlns:a16="http://schemas.microsoft.com/office/drawing/2014/main" id="{5366B712-6EC1-43C6-9AD0-A39DC658300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84045" y="3081732"/>
            <a:ext cx="2159955" cy="2879940"/>
          </a:xfrm>
          <a:prstGeom prst="rect">
            <a:avLst/>
          </a:prstGeom>
        </p:spPr>
      </p:pic>
      <p:pic>
        <p:nvPicPr>
          <p:cNvPr id="10" name="Afbeelding 9">
            <a:extLst>
              <a:ext uri="{FF2B5EF4-FFF2-40B4-BE49-F238E27FC236}">
                <a16:creationId xmlns:a16="http://schemas.microsoft.com/office/drawing/2014/main" id="{B2627178-F2C9-4F28-AEC8-8EA5A719DF3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6692993" y="1089799"/>
            <a:ext cx="2828933" cy="2121700"/>
          </a:xfrm>
          <a:prstGeom prst="rect">
            <a:avLst/>
          </a:prstGeom>
        </p:spPr>
      </p:pic>
      <p:pic>
        <p:nvPicPr>
          <p:cNvPr id="9" name="Afbeelding 8">
            <a:extLst>
              <a:ext uri="{FF2B5EF4-FFF2-40B4-BE49-F238E27FC236}">
                <a16:creationId xmlns:a16="http://schemas.microsoft.com/office/drawing/2014/main" id="{62B150DC-14C3-4326-935B-A25B7BE8CE6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24909" y="1772816"/>
            <a:ext cx="2121701" cy="2828935"/>
          </a:xfrm>
          <a:prstGeom prst="rect">
            <a:avLst/>
          </a:prstGeom>
        </p:spPr>
      </p:pic>
      <p:sp>
        <p:nvSpPr>
          <p:cNvPr id="14" name="Tijdelijke aanduiding voor inhoud 4">
            <a:extLst>
              <a:ext uri="{FF2B5EF4-FFF2-40B4-BE49-F238E27FC236}">
                <a16:creationId xmlns:a16="http://schemas.microsoft.com/office/drawing/2014/main" id="{333BCFC4-74AC-42B0-899F-AA26EFE384A9}"/>
              </a:ext>
            </a:extLst>
          </p:cNvPr>
          <p:cNvSpPr txBox="1">
            <a:spLocks/>
          </p:cNvSpPr>
          <p:nvPr/>
        </p:nvSpPr>
        <p:spPr>
          <a:xfrm>
            <a:off x="2771503" y="6108062"/>
            <a:ext cx="6192985" cy="563658"/>
          </a:xfrm>
          <a:prstGeom prst="rect">
            <a:avLst/>
          </a:prstGeom>
        </p:spPr>
        <p:txBody>
          <a:bodyPr vert="horz" lIns="91440" tIns="45720" rIns="91440" bIns="45720" rtlCol="0">
            <a:normAutofit fontScale="47500" lnSpcReduction="20000"/>
          </a:bodyPr>
          <a:lstStyle/>
          <a:p>
            <a:pPr marL="457200" marR="0" lvl="0" indent="-4572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nl-NL" sz="3200" b="0" i="0" u="none" strike="noStrike" kern="1200" cap="none" spc="0" normalizeH="0" baseline="0" noProof="0" dirty="0">
                <a:ln>
                  <a:noFill/>
                </a:ln>
                <a:solidFill>
                  <a:schemeClr val="tx1"/>
                </a:solidFill>
                <a:effectLst/>
                <a:uLnTx/>
                <a:uFillTx/>
                <a:latin typeface="+mn-lt"/>
                <a:ea typeface="+mn-ea"/>
                <a:cs typeface="+mn-cs"/>
              </a:rPr>
              <a:t>Laat de oude bijen eerst afvliegen 1 à 2 dagen goed weer (zelfde stand)</a:t>
            </a:r>
          </a:p>
          <a:p>
            <a:pPr marL="457200" marR="0" lvl="0" indent="-4572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nl-NL" sz="3200" dirty="0"/>
              <a:t>Daarna andere locatie</a:t>
            </a:r>
            <a:endParaRPr kumimoji="0" lang="nl-NL" sz="32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26634708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16376B-960E-3F0E-AD29-B92F69DBED1D}"/>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4DD5D988-6A09-D833-94FA-FE18EA19037C}"/>
              </a:ext>
            </a:extLst>
          </p:cNvPr>
          <p:cNvSpPr>
            <a:spLocks noGrp="1"/>
          </p:cNvSpPr>
          <p:nvPr>
            <p:ph type="title"/>
          </p:nvPr>
        </p:nvSpPr>
        <p:spPr>
          <a:xfrm>
            <a:off x="2915816" y="116632"/>
            <a:ext cx="5770984" cy="2074242"/>
          </a:xfrm>
        </p:spPr>
        <p:txBody>
          <a:bodyPr>
            <a:normAutofit fontScale="90000"/>
          </a:bodyPr>
          <a:lstStyle/>
          <a:p>
            <a:r>
              <a:rPr lang="nl-NL" dirty="0"/>
              <a:t>Verenigen gaat beter bij oudere moer met groter eigen volkje</a:t>
            </a:r>
          </a:p>
        </p:txBody>
      </p:sp>
      <p:sp>
        <p:nvSpPr>
          <p:cNvPr id="3" name="Tijdelijke aanduiding voor inhoud 2">
            <a:extLst>
              <a:ext uri="{FF2B5EF4-FFF2-40B4-BE49-F238E27FC236}">
                <a16:creationId xmlns:a16="http://schemas.microsoft.com/office/drawing/2014/main" id="{6D5D77AA-72F2-1763-D5D1-35502F813592}"/>
              </a:ext>
            </a:extLst>
          </p:cNvPr>
          <p:cNvSpPr>
            <a:spLocks noGrp="1"/>
          </p:cNvSpPr>
          <p:nvPr>
            <p:ph idx="1"/>
          </p:nvPr>
        </p:nvSpPr>
        <p:spPr>
          <a:xfrm>
            <a:off x="2915816" y="2348880"/>
            <a:ext cx="5770984" cy="4392488"/>
          </a:xfrm>
        </p:spPr>
        <p:txBody>
          <a:bodyPr/>
          <a:lstStyle/>
          <a:p>
            <a:r>
              <a:rPr lang="nl-NL" dirty="0"/>
              <a:t>Zorgen voor extra legruimte, bijvoorbeeld bij </a:t>
            </a:r>
            <a:r>
              <a:rPr lang="nl-NL" dirty="0" err="1"/>
              <a:t>Apidea</a:t>
            </a:r>
            <a:endParaRPr lang="nl-NL" dirty="0"/>
          </a:p>
        </p:txBody>
      </p:sp>
      <p:pic>
        <p:nvPicPr>
          <p:cNvPr id="5" name="Picture 4">
            <a:extLst>
              <a:ext uri="{FF2B5EF4-FFF2-40B4-BE49-F238E27FC236}">
                <a16:creationId xmlns:a16="http://schemas.microsoft.com/office/drawing/2014/main" id="{D7FED323-3216-F297-9447-154A977AD591}"/>
              </a:ext>
            </a:extLst>
          </p:cNvPr>
          <p:cNvPicPr>
            <a:picLocks noChangeAspect="1"/>
          </p:cNvPicPr>
          <p:nvPr/>
        </p:nvPicPr>
        <p:blipFill>
          <a:blip r:embed="rId2"/>
          <a:stretch>
            <a:fillRect/>
          </a:stretch>
        </p:blipFill>
        <p:spPr>
          <a:xfrm>
            <a:off x="6084168" y="3861048"/>
            <a:ext cx="2818656" cy="2642155"/>
          </a:xfrm>
          <a:prstGeom prst="rect">
            <a:avLst/>
          </a:prstGeom>
        </p:spPr>
      </p:pic>
      <p:pic>
        <p:nvPicPr>
          <p:cNvPr id="7" name="Picture 6">
            <a:extLst>
              <a:ext uri="{FF2B5EF4-FFF2-40B4-BE49-F238E27FC236}">
                <a16:creationId xmlns:a16="http://schemas.microsoft.com/office/drawing/2014/main" id="{2D58335A-52D6-C9BD-CB74-BE5A7952390B}"/>
              </a:ext>
            </a:extLst>
          </p:cNvPr>
          <p:cNvPicPr>
            <a:picLocks noChangeAspect="1"/>
          </p:cNvPicPr>
          <p:nvPr/>
        </p:nvPicPr>
        <p:blipFill>
          <a:blip r:embed="rId3"/>
          <a:stretch>
            <a:fillRect/>
          </a:stretch>
        </p:blipFill>
        <p:spPr>
          <a:xfrm>
            <a:off x="2910542" y="3865916"/>
            <a:ext cx="3134162" cy="2143424"/>
          </a:xfrm>
          <a:prstGeom prst="rect">
            <a:avLst/>
          </a:prstGeom>
        </p:spPr>
      </p:pic>
    </p:spTree>
    <p:extLst>
      <p:ext uri="{BB962C8B-B14F-4D97-AF65-F5344CB8AC3E}">
        <p14:creationId xmlns:p14="http://schemas.microsoft.com/office/powerpoint/2010/main" val="1066568704"/>
      </p:ext>
    </p:extLst>
  </p:cSld>
  <p:clrMapOvr>
    <a:masterClrMapping/>
  </p:clrMapOvr>
</p:sld>
</file>

<file path=ppt/theme/theme1.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TotalTime>
  <Words>713</Words>
  <Application>Microsoft Office PowerPoint</Application>
  <PresentationFormat>On-screen Show (4:3)</PresentationFormat>
  <Paragraphs>99</Paragraphs>
  <Slides>12</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Calibri</vt:lpstr>
      <vt:lpstr>Office-thema</vt:lpstr>
      <vt:lpstr>Verzorging moeren na bevruchting</vt:lpstr>
      <vt:lpstr>Controleren van EWK’s:  net aan de leg/gesloten broed/eitjes/moer aanwezig</vt:lpstr>
      <vt:lpstr>Kirchhainer, Apidea etc</vt:lpstr>
      <vt:lpstr>Waar komen de kastjes te staan?</vt:lpstr>
      <vt:lpstr>bevruchte moer invoeren</vt:lpstr>
      <vt:lpstr>Moeren met uitlopend broed</vt:lpstr>
      <vt:lpstr>Voordelen  Totale broedaflegger</vt:lpstr>
      <vt:lpstr>Moeren met gesloten broed</vt:lpstr>
      <vt:lpstr>Verenigen gaat beter bij oudere moer met groter eigen volkje</vt:lpstr>
      <vt:lpstr>Kwetsbare of waardevolle moeren (net aan de leg of van de leg door verzending)</vt:lpstr>
      <vt:lpstr>Verdere verzorging</vt:lpstr>
      <vt:lpstr>Succesvolle teelt en rijke oogsten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bartmarie</dc:creator>
  <cp:lastModifiedBy>Pim Brascamp</cp:lastModifiedBy>
  <cp:revision>180</cp:revision>
  <dcterms:created xsi:type="dcterms:W3CDTF">2012-10-12T11:05:22Z</dcterms:created>
  <dcterms:modified xsi:type="dcterms:W3CDTF">2025-05-03T08:35:28Z</dcterms:modified>
</cp:coreProperties>
</file>